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3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4.xml" ContentType="application/vnd.openxmlformats-officedocument.them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7">
  <p:sldMasterIdLst>
    <p:sldMasterId id="2147483701" r:id="rId1"/>
    <p:sldMasterId id="2147483716" r:id="rId2"/>
    <p:sldMasterId id="2147483731" r:id="rId3"/>
    <p:sldMasterId id="2147483746" r:id="rId4"/>
  </p:sldMasterIdLst>
  <p:sldIdLst>
    <p:sldId id="262" r:id="rId5"/>
    <p:sldId id="281" r:id="rId6"/>
    <p:sldId id="261" r:id="rId7"/>
    <p:sldId id="271" r:id="rId8"/>
    <p:sldId id="265" r:id="rId9"/>
    <p:sldId id="282" r:id="rId10"/>
    <p:sldId id="283" r:id="rId11"/>
    <p:sldId id="264" r:id="rId12"/>
    <p:sldId id="270" r:id="rId13"/>
    <p:sldId id="263" r:id="rId14"/>
    <p:sldId id="266" r:id="rId15"/>
    <p:sldId id="267" r:id="rId16"/>
    <p:sldId id="268" r:id="rId17"/>
    <p:sldId id="273" r:id="rId18"/>
    <p:sldId id="269" r:id="rId19"/>
    <p:sldId id="279" r:id="rId20"/>
    <p:sldId id="280" r:id="rId21"/>
    <p:sldId id="274" r:id="rId22"/>
    <p:sldId id="275" r:id="rId23"/>
    <p:sldId id="277" r:id="rId24"/>
    <p:sldId id="284" r:id="rId25"/>
    <p:sldId id="278" r:id="rId26"/>
    <p:sldId id="272" r:id="rId27"/>
    <p:sldId id="276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373B275-0452-9369-F50F-4C66BA68A9C9}" name="Peters, Amanda (FHWA)" initials="PA(" userId="S::amanda.peters@ad.dot.gov::cf502be5-ad14-4eaf-a842-40f31eadc11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microsoft.com/office/2018/10/relationships/authors" Target="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 Title Slide+FHWA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C93A173-A2BD-4852-9CB5-703957F6D2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0"/>
            <a:ext cx="12196763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  <a:gd name="connsiteX4" fmla="*/ 0 w 12192000"/>
              <a:gd name="connsiteY4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0 w 12192000"/>
              <a:gd name="connsiteY4" fmla="*/ 3429000 h 3429000"/>
              <a:gd name="connsiteX5" fmla="*/ 0 w 12192000"/>
              <a:gd name="connsiteY5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1190625 w 12192000"/>
              <a:gd name="connsiteY4" fmla="*/ 3419475 h 3429000"/>
              <a:gd name="connsiteX5" fmla="*/ 0 w 12192000"/>
              <a:gd name="connsiteY5" fmla="*/ 3429000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06000 w 12192000"/>
              <a:gd name="connsiteY4" fmla="*/ 2228850 h 3429000"/>
              <a:gd name="connsiteX5" fmla="*/ 0 w 12192000"/>
              <a:gd name="connsiteY5" fmla="*/ 3429000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06000 w 12192000"/>
              <a:gd name="connsiteY4" fmla="*/ 2228850 h 3429000"/>
              <a:gd name="connsiteX5" fmla="*/ 0 w 12192000"/>
              <a:gd name="connsiteY5" fmla="*/ 2257425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15525 w 12192000"/>
              <a:gd name="connsiteY4" fmla="*/ 2247900 h 3429000"/>
              <a:gd name="connsiteX5" fmla="*/ 0 w 12192000"/>
              <a:gd name="connsiteY5" fmla="*/ 2257425 h 3429000"/>
              <a:gd name="connsiteX6" fmla="*/ 0 w 12192000"/>
              <a:gd name="connsiteY6" fmla="*/ 0 h 3429000"/>
              <a:gd name="connsiteX0" fmla="*/ 4763 w 12196763"/>
              <a:gd name="connsiteY0" fmla="*/ 0 h 3429000"/>
              <a:gd name="connsiteX1" fmla="*/ 12196763 w 12196763"/>
              <a:gd name="connsiteY1" fmla="*/ 0 h 3429000"/>
              <a:gd name="connsiteX2" fmla="*/ 12196763 w 12196763"/>
              <a:gd name="connsiteY2" fmla="*/ 3429000 h 3429000"/>
              <a:gd name="connsiteX3" fmla="*/ 9910763 w 12196763"/>
              <a:gd name="connsiteY3" fmla="*/ 3429000 h 3429000"/>
              <a:gd name="connsiteX4" fmla="*/ 9920288 w 12196763"/>
              <a:gd name="connsiteY4" fmla="*/ 2247900 h 3429000"/>
              <a:gd name="connsiteX5" fmla="*/ 0 w 12196763"/>
              <a:gd name="connsiteY5" fmla="*/ 2243137 h 3429000"/>
              <a:gd name="connsiteX6" fmla="*/ 4763 w 12196763"/>
              <a:gd name="connsiteY6" fmla="*/ 0 h 3429000"/>
              <a:gd name="connsiteX0" fmla="*/ 4763 w 12196763"/>
              <a:gd name="connsiteY0" fmla="*/ 0 h 3429000"/>
              <a:gd name="connsiteX1" fmla="*/ 12196763 w 12196763"/>
              <a:gd name="connsiteY1" fmla="*/ 0 h 3429000"/>
              <a:gd name="connsiteX2" fmla="*/ 12196763 w 12196763"/>
              <a:gd name="connsiteY2" fmla="*/ 3429000 h 3429000"/>
              <a:gd name="connsiteX3" fmla="*/ 9910763 w 12196763"/>
              <a:gd name="connsiteY3" fmla="*/ 3429000 h 3429000"/>
              <a:gd name="connsiteX4" fmla="*/ 9907588 w 12196763"/>
              <a:gd name="connsiteY4" fmla="*/ 2238375 h 3429000"/>
              <a:gd name="connsiteX5" fmla="*/ 0 w 12196763"/>
              <a:gd name="connsiteY5" fmla="*/ 2243137 h 3429000"/>
              <a:gd name="connsiteX6" fmla="*/ 4763 w 12196763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6763" h="3429000">
                <a:moveTo>
                  <a:pt x="4763" y="0"/>
                </a:moveTo>
                <a:lnTo>
                  <a:pt x="12196763" y="0"/>
                </a:lnTo>
                <a:lnTo>
                  <a:pt x="12196763" y="3429000"/>
                </a:lnTo>
                <a:lnTo>
                  <a:pt x="9910763" y="3429000"/>
                </a:lnTo>
                <a:cubicBezTo>
                  <a:pt x="9909705" y="3032125"/>
                  <a:pt x="9908646" y="2635250"/>
                  <a:pt x="9907588" y="2238375"/>
                </a:cubicBezTo>
                <a:lnTo>
                  <a:pt x="0" y="2243137"/>
                </a:lnTo>
                <a:cubicBezTo>
                  <a:pt x="1588" y="1495425"/>
                  <a:pt x="3175" y="747712"/>
                  <a:pt x="47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t" anchorCtr="1"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 and Mark as decorative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0" y="2247900"/>
            <a:ext cx="9899780" cy="2314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2" name="fhwa logo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8506219B-D0A2-419D-85AC-0F581ABBB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10552"/>
            <a:ext cx="2743200" cy="105848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49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052133-F35F-4379-ACE5-09C45CEC8677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10AB97-92C9-40B6-B65F-7FB1F51538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0258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BDCDB-E7D8-4CF6-9DFE-C7CD88A5C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0" y="265073"/>
            <a:ext cx="7315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| Division | Office">
            <a:extLst>
              <a:ext uri="{FF2B5EF4-FFF2-40B4-BE49-F238E27FC236}">
                <a16:creationId xmlns:a16="http://schemas.microsoft.com/office/drawing/2014/main" id="{160113D8-E809-4A7D-890C-65B7421F06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1760" y="1590636"/>
            <a:ext cx="4479925" cy="301752"/>
          </a:xfrm>
          <a:solidFill>
            <a:srgbClr val="000000"/>
          </a:solidFill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084E8-A934-4875-A3C0-33716A566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43C0D-6700-4DCB-97D9-01C1F9A51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2133-F35F-4379-ACE5-09C45CEC8677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58A24-AE25-4274-863F-554902EBE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4B317-E831-4129-90F8-C39425D1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AB97-92C9-40B6-B65F-7FB1F5153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783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DD137-1F2D-4F01-A5F2-F1C7E700F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0" y="265073"/>
            <a:ext cx="7315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| Division | Office">
            <a:extLst>
              <a:ext uri="{FF2B5EF4-FFF2-40B4-BE49-F238E27FC236}">
                <a16:creationId xmlns:a16="http://schemas.microsoft.com/office/drawing/2014/main" id="{71855BE6-EAB5-46AB-B20E-765C789955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1760" y="1590636"/>
            <a:ext cx="4479925" cy="301752"/>
          </a:xfrm>
          <a:solidFill>
            <a:srgbClr val="000000"/>
          </a:solidFill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0897D-73F2-4EC7-AD0F-9FD3C263CE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08718"/>
            <a:ext cx="5181600" cy="3946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355A6-CA6F-4FDD-9B7B-9261FF8C0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08718"/>
            <a:ext cx="5181600" cy="3946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616D8-D811-4C49-AA33-B7A51458E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2133-F35F-4379-ACE5-09C45CEC8677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7EE519-B6C0-49F1-A7B8-59BC3740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6CDAD-2399-4A33-9364-369754EBE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AB97-92C9-40B6-B65F-7FB1F5153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8377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9403485-A793-450D-A9D1-1BCF623E3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0" y="265111"/>
            <a:ext cx="7315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ubtitle | Division | Office">
            <a:extLst>
              <a:ext uri="{FF2B5EF4-FFF2-40B4-BE49-F238E27FC236}">
                <a16:creationId xmlns:a16="http://schemas.microsoft.com/office/drawing/2014/main" id="{4184A5EA-A38C-44FF-9015-8DC59EA613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1760" y="1590636"/>
            <a:ext cx="4479925" cy="301752"/>
          </a:xfrm>
          <a:solidFill>
            <a:srgbClr val="000000"/>
          </a:solidFill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927DA-A789-4A4F-BA13-9588DD96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99387"/>
            <a:ext cx="5157787" cy="4056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F353A-BDD9-43EB-B0AB-AAE09E9D2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2B5A6D-862D-4500-8909-3676B8D1FF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99387"/>
            <a:ext cx="5183188" cy="4056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53455-BBDE-4108-A60A-532C6C3A6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4D70D-EC26-48D7-8DE1-1D60C8B3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2133-F35F-4379-ACE5-09C45CEC8677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B3EEBD-79E4-48D6-9B2C-69ECEB5E6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F7DCC0-2250-4E5F-BF39-37DBABA05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AB97-92C9-40B6-B65F-7FB1F5153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78067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5628E-A8E7-4F96-8211-165108073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Subtitle | Division | Office">
            <a:extLst>
              <a:ext uri="{FF2B5EF4-FFF2-40B4-BE49-F238E27FC236}">
                <a16:creationId xmlns:a16="http://schemas.microsoft.com/office/drawing/2014/main" id="{8B52F76C-30E5-46F0-B8A6-89943F1FFB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1760" y="1590636"/>
            <a:ext cx="4479925" cy="301752"/>
          </a:xfrm>
          <a:solidFill>
            <a:srgbClr val="000000"/>
          </a:solidFill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12A2DE-DA49-44CA-A649-105ADFB1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2133-F35F-4379-ACE5-09C45CEC8677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51A21A-3A34-4D49-BAEB-910AC0CCE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01C17F-EE2E-4920-B8B9-559F1BFC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AB97-92C9-40B6-B65F-7FB1F5153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79684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07C4E3-08A3-4E4F-ACFF-31A66363D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2133-F35F-4379-ACE5-09C45CEC8677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F2A68C-DC7B-47C5-97F2-2B5006309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CF762-F1E4-4622-8E59-C8C16AC88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AB97-92C9-40B6-B65F-7FB1F5153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3393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 Title Slide+FHWA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C93A173-A2BD-4852-9CB5-703957F6D2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0"/>
            <a:ext cx="12196763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  <a:gd name="connsiteX4" fmla="*/ 0 w 12192000"/>
              <a:gd name="connsiteY4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0 w 12192000"/>
              <a:gd name="connsiteY4" fmla="*/ 3429000 h 3429000"/>
              <a:gd name="connsiteX5" fmla="*/ 0 w 12192000"/>
              <a:gd name="connsiteY5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1190625 w 12192000"/>
              <a:gd name="connsiteY4" fmla="*/ 3419475 h 3429000"/>
              <a:gd name="connsiteX5" fmla="*/ 0 w 12192000"/>
              <a:gd name="connsiteY5" fmla="*/ 3429000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06000 w 12192000"/>
              <a:gd name="connsiteY4" fmla="*/ 2228850 h 3429000"/>
              <a:gd name="connsiteX5" fmla="*/ 0 w 12192000"/>
              <a:gd name="connsiteY5" fmla="*/ 3429000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06000 w 12192000"/>
              <a:gd name="connsiteY4" fmla="*/ 2228850 h 3429000"/>
              <a:gd name="connsiteX5" fmla="*/ 0 w 12192000"/>
              <a:gd name="connsiteY5" fmla="*/ 2257425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15525 w 12192000"/>
              <a:gd name="connsiteY4" fmla="*/ 2247900 h 3429000"/>
              <a:gd name="connsiteX5" fmla="*/ 0 w 12192000"/>
              <a:gd name="connsiteY5" fmla="*/ 2257425 h 3429000"/>
              <a:gd name="connsiteX6" fmla="*/ 0 w 12192000"/>
              <a:gd name="connsiteY6" fmla="*/ 0 h 3429000"/>
              <a:gd name="connsiteX0" fmla="*/ 4763 w 12196763"/>
              <a:gd name="connsiteY0" fmla="*/ 0 h 3429000"/>
              <a:gd name="connsiteX1" fmla="*/ 12196763 w 12196763"/>
              <a:gd name="connsiteY1" fmla="*/ 0 h 3429000"/>
              <a:gd name="connsiteX2" fmla="*/ 12196763 w 12196763"/>
              <a:gd name="connsiteY2" fmla="*/ 3429000 h 3429000"/>
              <a:gd name="connsiteX3" fmla="*/ 9910763 w 12196763"/>
              <a:gd name="connsiteY3" fmla="*/ 3429000 h 3429000"/>
              <a:gd name="connsiteX4" fmla="*/ 9920288 w 12196763"/>
              <a:gd name="connsiteY4" fmla="*/ 2247900 h 3429000"/>
              <a:gd name="connsiteX5" fmla="*/ 0 w 12196763"/>
              <a:gd name="connsiteY5" fmla="*/ 2243137 h 3429000"/>
              <a:gd name="connsiteX6" fmla="*/ 4763 w 12196763"/>
              <a:gd name="connsiteY6" fmla="*/ 0 h 3429000"/>
              <a:gd name="connsiteX0" fmla="*/ 4763 w 12196763"/>
              <a:gd name="connsiteY0" fmla="*/ 0 h 3429000"/>
              <a:gd name="connsiteX1" fmla="*/ 12196763 w 12196763"/>
              <a:gd name="connsiteY1" fmla="*/ 0 h 3429000"/>
              <a:gd name="connsiteX2" fmla="*/ 12196763 w 12196763"/>
              <a:gd name="connsiteY2" fmla="*/ 3429000 h 3429000"/>
              <a:gd name="connsiteX3" fmla="*/ 9910763 w 12196763"/>
              <a:gd name="connsiteY3" fmla="*/ 3429000 h 3429000"/>
              <a:gd name="connsiteX4" fmla="*/ 9907588 w 12196763"/>
              <a:gd name="connsiteY4" fmla="*/ 2238375 h 3429000"/>
              <a:gd name="connsiteX5" fmla="*/ 0 w 12196763"/>
              <a:gd name="connsiteY5" fmla="*/ 2243137 h 3429000"/>
              <a:gd name="connsiteX6" fmla="*/ 4763 w 12196763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6763" h="3429000">
                <a:moveTo>
                  <a:pt x="4763" y="0"/>
                </a:moveTo>
                <a:lnTo>
                  <a:pt x="12196763" y="0"/>
                </a:lnTo>
                <a:lnTo>
                  <a:pt x="12196763" y="3429000"/>
                </a:lnTo>
                <a:lnTo>
                  <a:pt x="9910763" y="3429000"/>
                </a:lnTo>
                <a:cubicBezTo>
                  <a:pt x="9909705" y="3032125"/>
                  <a:pt x="9908646" y="2635250"/>
                  <a:pt x="9907588" y="2238375"/>
                </a:cubicBezTo>
                <a:lnTo>
                  <a:pt x="0" y="2243137"/>
                </a:lnTo>
                <a:cubicBezTo>
                  <a:pt x="1588" y="1495425"/>
                  <a:pt x="3175" y="747712"/>
                  <a:pt x="47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t" anchorCtr="1"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 and Mark as decorative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0" y="2247900"/>
            <a:ext cx="9899780" cy="2314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fhwa logo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8506219B-D0A2-419D-85AC-0F581ABBB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10552"/>
            <a:ext cx="2743200" cy="105848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49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052133-F35F-4379-ACE5-09C45CEC8677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10AB97-92C9-40B6-B65F-7FB1F51538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70879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 Title Slide_5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C93A173-A2BD-4852-9CB5-703957F6D2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0"/>
            <a:ext cx="12196763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  <a:gd name="connsiteX4" fmla="*/ 0 w 12192000"/>
              <a:gd name="connsiteY4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0 w 12192000"/>
              <a:gd name="connsiteY4" fmla="*/ 3429000 h 3429000"/>
              <a:gd name="connsiteX5" fmla="*/ 0 w 12192000"/>
              <a:gd name="connsiteY5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1190625 w 12192000"/>
              <a:gd name="connsiteY4" fmla="*/ 3419475 h 3429000"/>
              <a:gd name="connsiteX5" fmla="*/ 0 w 12192000"/>
              <a:gd name="connsiteY5" fmla="*/ 3429000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06000 w 12192000"/>
              <a:gd name="connsiteY4" fmla="*/ 2228850 h 3429000"/>
              <a:gd name="connsiteX5" fmla="*/ 0 w 12192000"/>
              <a:gd name="connsiteY5" fmla="*/ 3429000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06000 w 12192000"/>
              <a:gd name="connsiteY4" fmla="*/ 2228850 h 3429000"/>
              <a:gd name="connsiteX5" fmla="*/ 0 w 12192000"/>
              <a:gd name="connsiteY5" fmla="*/ 2257425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15525 w 12192000"/>
              <a:gd name="connsiteY4" fmla="*/ 2247900 h 3429000"/>
              <a:gd name="connsiteX5" fmla="*/ 0 w 12192000"/>
              <a:gd name="connsiteY5" fmla="*/ 2257425 h 3429000"/>
              <a:gd name="connsiteX6" fmla="*/ 0 w 12192000"/>
              <a:gd name="connsiteY6" fmla="*/ 0 h 3429000"/>
              <a:gd name="connsiteX0" fmla="*/ 4763 w 12196763"/>
              <a:gd name="connsiteY0" fmla="*/ 0 h 3429000"/>
              <a:gd name="connsiteX1" fmla="*/ 12196763 w 12196763"/>
              <a:gd name="connsiteY1" fmla="*/ 0 h 3429000"/>
              <a:gd name="connsiteX2" fmla="*/ 12196763 w 12196763"/>
              <a:gd name="connsiteY2" fmla="*/ 3429000 h 3429000"/>
              <a:gd name="connsiteX3" fmla="*/ 9910763 w 12196763"/>
              <a:gd name="connsiteY3" fmla="*/ 3429000 h 3429000"/>
              <a:gd name="connsiteX4" fmla="*/ 9920288 w 12196763"/>
              <a:gd name="connsiteY4" fmla="*/ 2247900 h 3429000"/>
              <a:gd name="connsiteX5" fmla="*/ 0 w 12196763"/>
              <a:gd name="connsiteY5" fmla="*/ 2243137 h 3429000"/>
              <a:gd name="connsiteX6" fmla="*/ 4763 w 12196763"/>
              <a:gd name="connsiteY6" fmla="*/ 0 h 3429000"/>
              <a:gd name="connsiteX0" fmla="*/ 4763 w 12196763"/>
              <a:gd name="connsiteY0" fmla="*/ 0 h 3429000"/>
              <a:gd name="connsiteX1" fmla="*/ 12196763 w 12196763"/>
              <a:gd name="connsiteY1" fmla="*/ 0 h 3429000"/>
              <a:gd name="connsiteX2" fmla="*/ 12196763 w 12196763"/>
              <a:gd name="connsiteY2" fmla="*/ 3429000 h 3429000"/>
              <a:gd name="connsiteX3" fmla="*/ 9910763 w 12196763"/>
              <a:gd name="connsiteY3" fmla="*/ 3429000 h 3429000"/>
              <a:gd name="connsiteX4" fmla="*/ 9907588 w 12196763"/>
              <a:gd name="connsiteY4" fmla="*/ 2238375 h 3429000"/>
              <a:gd name="connsiteX5" fmla="*/ 0 w 12196763"/>
              <a:gd name="connsiteY5" fmla="*/ 2243137 h 3429000"/>
              <a:gd name="connsiteX6" fmla="*/ 4763 w 12196763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6763" h="3429000">
                <a:moveTo>
                  <a:pt x="4763" y="0"/>
                </a:moveTo>
                <a:lnTo>
                  <a:pt x="12196763" y="0"/>
                </a:lnTo>
                <a:lnTo>
                  <a:pt x="12196763" y="3429000"/>
                </a:lnTo>
                <a:lnTo>
                  <a:pt x="9910763" y="3429000"/>
                </a:lnTo>
                <a:cubicBezTo>
                  <a:pt x="9909705" y="3032125"/>
                  <a:pt x="9908646" y="2635250"/>
                  <a:pt x="9907588" y="2238375"/>
                </a:cubicBezTo>
                <a:lnTo>
                  <a:pt x="0" y="2243137"/>
                </a:lnTo>
                <a:cubicBezTo>
                  <a:pt x="1588" y="1495425"/>
                  <a:pt x="3175" y="747712"/>
                  <a:pt x="47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t" anchorCtr="1"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 and Mark as decorative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0" y="2247900"/>
            <a:ext cx="9899780" cy="2314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D59A735E-10FD-4B7E-8E27-AEEBDEC13C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3363" y="4562670"/>
            <a:ext cx="3348037" cy="1930206"/>
          </a:xfrm>
        </p:spPr>
        <p:txBody>
          <a:bodyPr anchor="t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FHWA LOGO + add Alternative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052133-F35F-4379-ACE5-09C45CEC8677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10AB97-92C9-40B6-B65F-7FB1F51538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688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 Title Slide+FHWA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A4BFBF-0F08-46E4-87A6-41FD10B208D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22479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and Mark as decorative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-1" y="2247900"/>
            <a:ext cx="12191999" cy="2314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811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811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fhwa logo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6ADBDCBA-205D-4B1A-BB6A-E887A51619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10552"/>
            <a:ext cx="2743200" cy="105848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3435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052133-F35F-4379-ACE5-09C45CEC8677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10AB97-92C9-40B6-B65F-7FB1F51538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9176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 Title Slide_5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A4BFBF-0F08-46E4-87A6-41FD10B208D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22479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and Mark as decorative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-1" y="2247900"/>
            <a:ext cx="12191999" cy="2314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811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811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D59A735E-10FD-4B7E-8E27-AEEBDEC13C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3363" y="4562670"/>
            <a:ext cx="3348037" cy="1930206"/>
          </a:xfrm>
        </p:spPr>
        <p:txBody>
          <a:bodyPr anchor="t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FHWA LOGO + add Alternative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052133-F35F-4379-ACE5-09C45CEC8677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10AB97-92C9-40B6-B65F-7FB1F51538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03881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 Title Slide+FHWA whit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-1" y="2247900"/>
            <a:ext cx="12191999" cy="4610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811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811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fhwa white logo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9C99865B-72CB-408F-ADA5-24471B983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5010552"/>
            <a:ext cx="2743200" cy="105848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4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052133-F35F-4379-ACE5-09C45CEC8677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10AB97-92C9-40B6-B65F-7FB1F51538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A4BFBF-0F08-46E4-87A6-41FD10B208D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22479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and Mark as decorative</a:t>
            </a:r>
          </a:p>
        </p:txBody>
      </p:sp>
    </p:spTree>
    <p:extLst>
      <p:ext uri="{BB962C8B-B14F-4D97-AF65-F5344CB8AC3E}">
        <p14:creationId xmlns:p14="http://schemas.microsoft.com/office/powerpoint/2010/main" val="22402516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 Title Slide_5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C93A173-A2BD-4852-9CB5-703957F6D2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0"/>
            <a:ext cx="12196763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  <a:gd name="connsiteX4" fmla="*/ 0 w 12192000"/>
              <a:gd name="connsiteY4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0 w 12192000"/>
              <a:gd name="connsiteY4" fmla="*/ 3429000 h 3429000"/>
              <a:gd name="connsiteX5" fmla="*/ 0 w 12192000"/>
              <a:gd name="connsiteY5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1190625 w 12192000"/>
              <a:gd name="connsiteY4" fmla="*/ 3419475 h 3429000"/>
              <a:gd name="connsiteX5" fmla="*/ 0 w 12192000"/>
              <a:gd name="connsiteY5" fmla="*/ 3429000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06000 w 12192000"/>
              <a:gd name="connsiteY4" fmla="*/ 2228850 h 3429000"/>
              <a:gd name="connsiteX5" fmla="*/ 0 w 12192000"/>
              <a:gd name="connsiteY5" fmla="*/ 3429000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06000 w 12192000"/>
              <a:gd name="connsiteY4" fmla="*/ 2228850 h 3429000"/>
              <a:gd name="connsiteX5" fmla="*/ 0 w 12192000"/>
              <a:gd name="connsiteY5" fmla="*/ 2257425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15525 w 12192000"/>
              <a:gd name="connsiteY4" fmla="*/ 2247900 h 3429000"/>
              <a:gd name="connsiteX5" fmla="*/ 0 w 12192000"/>
              <a:gd name="connsiteY5" fmla="*/ 2257425 h 3429000"/>
              <a:gd name="connsiteX6" fmla="*/ 0 w 12192000"/>
              <a:gd name="connsiteY6" fmla="*/ 0 h 3429000"/>
              <a:gd name="connsiteX0" fmla="*/ 4763 w 12196763"/>
              <a:gd name="connsiteY0" fmla="*/ 0 h 3429000"/>
              <a:gd name="connsiteX1" fmla="*/ 12196763 w 12196763"/>
              <a:gd name="connsiteY1" fmla="*/ 0 h 3429000"/>
              <a:gd name="connsiteX2" fmla="*/ 12196763 w 12196763"/>
              <a:gd name="connsiteY2" fmla="*/ 3429000 h 3429000"/>
              <a:gd name="connsiteX3" fmla="*/ 9910763 w 12196763"/>
              <a:gd name="connsiteY3" fmla="*/ 3429000 h 3429000"/>
              <a:gd name="connsiteX4" fmla="*/ 9920288 w 12196763"/>
              <a:gd name="connsiteY4" fmla="*/ 2247900 h 3429000"/>
              <a:gd name="connsiteX5" fmla="*/ 0 w 12196763"/>
              <a:gd name="connsiteY5" fmla="*/ 2243137 h 3429000"/>
              <a:gd name="connsiteX6" fmla="*/ 4763 w 12196763"/>
              <a:gd name="connsiteY6" fmla="*/ 0 h 3429000"/>
              <a:gd name="connsiteX0" fmla="*/ 4763 w 12196763"/>
              <a:gd name="connsiteY0" fmla="*/ 0 h 3429000"/>
              <a:gd name="connsiteX1" fmla="*/ 12196763 w 12196763"/>
              <a:gd name="connsiteY1" fmla="*/ 0 h 3429000"/>
              <a:gd name="connsiteX2" fmla="*/ 12196763 w 12196763"/>
              <a:gd name="connsiteY2" fmla="*/ 3429000 h 3429000"/>
              <a:gd name="connsiteX3" fmla="*/ 9910763 w 12196763"/>
              <a:gd name="connsiteY3" fmla="*/ 3429000 h 3429000"/>
              <a:gd name="connsiteX4" fmla="*/ 9907588 w 12196763"/>
              <a:gd name="connsiteY4" fmla="*/ 2238375 h 3429000"/>
              <a:gd name="connsiteX5" fmla="*/ 0 w 12196763"/>
              <a:gd name="connsiteY5" fmla="*/ 2243137 h 3429000"/>
              <a:gd name="connsiteX6" fmla="*/ 4763 w 12196763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6763" h="3429000">
                <a:moveTo>
                  <a:pt x="4763" y="0"/>
                </a:moveTo>
                <a:lnTo>
                  <a:pt x="12196763" y="0"/>
                </a:lnTo>
                <a:lnTo>
                  <a:pt x="12196763" y="3429000"/>
                </a:lnTo>
                <a:lnTo>
                  <a:pt x="9910763" y="3429000"/>
                </a:lnTo>
                <a:cubicBezTo>
                  <a:pt x="9909705" y="3032125"/>
                  <a:pt x="9908646" y="2635250"/>
                  <a:pt x="9907588" y="2238375"/>
                </a:cubicBezTo>
                <a:lnTo>
                  <a:pt x="0" y="2243137"/>
                </a:lnTo>
                <a:cubicBezTo>
                  <a:pt x="1588" y="1495425"/>
                  <a:pt x="3175" y="747712"/>
                  <a:pt x="47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t" anchorCtr="1"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 and Mark as decorative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0" y="2247900"/>
            <a:ext cx="9899780" cy="2314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D59A735E-10FD-4B7E-8E27-AEEBDEC13C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3363" y="4562670"/>
            <a:ext cx="3348037" cy="1930206"/>
          </a:xfrm>
        </p:spPr>
        <p:txBody>
          <a:bodyPr anchor="t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FHWA LOGO + add Alternative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052133-F35F-4379-ACE5-09C45CEC8677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10AB97-92C9-40B6-B65F-7FB1F51538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0273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 Title Slide_5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-1" y="2247900"/>
            <a:ext cx="12191999" cy="4610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811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811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052133-F35F-4379-ACE5-09C45CEC8677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10AB97-92C9-40B6-B65F-7FB1F51538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A4BFBF-0F08-46E4-87A6-41FD10B208D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22479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and Mark as decorative</a:t>
            </a:r>
          </a:p>
        </p:txBody>
      </p:sp>
      <p:sp>
        <p:nvSpPr>
          <p:cNvPr id="11" name="Picture Placeholder 10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D59A735E-10FD-4B7E-8E27-AEEBDEC13C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3363" y="4562670"/>
            <a:ext cx="3348037" cy="1930206"/>
          </a:xfrm>
        </p:spPr>
        <p:txBody>
          <a:bodyPr anchor="t" anchorCtr="1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White FHWA LOGO + add Alternative Text</a:t>
            </a:r>
          </a:p>
        </p:txBody>
      </p:sp>
    </p:spTree>
    <p:extLst>
      <p:ext uri="{BB962C8B-B14F-4D97-AF65-F5344CB8AC3E}">
        <p14:creationId xmlns:p14="http://schemas.microsoft.com/office/powerpoint/2010/main" val="40882951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36E6319-8524-43D1-A766-EF265E497A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295414" cy="6858000"/>
          </a:xfrm>
          <a:custGeom>
            <a:avLst/>
            <a:gdLst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91138 w 5291138"/>
              <a:gd name="connsiteY2" fmla="*/ 6858000 h 6858000"/>
              <a:gd name="connsiteX3" fmla="*/ 0 w 5291138"/>
              <a:gd name="connsiteY3" fmla="*/ 6858000 h 6858000"/>
              <a:gd name="connsiteX4" fmla="*/ 0 w 5291138"/>
              <a:gd name="connsiteY4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5291138 w 5291138"/>
              <a:gd name="connsiteY3" fmla="*/ 6858000 h 6858000"/>
              <a:gd name="connsiteX4" fmla="*/ 0 w 5291138"/>
              <a:gd name="connsiteY4" fmla="*/ 6858000 h 6858000"/>
              <a:gd name="connsiteX5" fmla="*/ 0 w 5291138"/>
              <a:gd name="connsiteY5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5290457 w 5291138"/>
              <a:gd name="connsiteY3" fmla="*/ 5514392 h 6858000"/>
              <a:gd name="connsiteX4" fmla="*/ 5291138 w 5291138"/>
              <a:gd name="connsiteY4" fmla="*/ 6858000 h 6858000"/>
              <a:gd name="connsiteX5" fmla="*/ 0 w 5291138"/>
              <a:gd name="connsiteY5" fmla="*/ 6858000 h 6858000"/>
              <a:gd name="connsiteX6" fmla="*/ 0 w 5291138"/>
              <a:gd name="connsiteY6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5281127 w 5291138"/>
              <a:gd name="connsiteY3" fmla="*/ 5178490 h 6858000"/>
              <a:gd name="connsiteX4" fmla="*/ 5290457 w 5291138"/>
              <a:gd name="connsiteY4" fmla="*/ 5514392 h 6858000"/>
              <a:gd name="connsiteX5" fmla="*/ 5291138 w 5291138"/>
              <a:gd name="connsiteY5" fmla="*/ 6858000 h 6858000"/>
              <a:gd name="connsiteX6" fmla="*/ 0 w 5291138"/>
              <a:gd name="connsiteY6" fmla="*/ 6858000 h 6858000"/>
              <a:gd name="connsiteX7" fmla="*/ 0 w 5291138"/>
              <a:gd name="connsiteY7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5281127 w 5291138"/>
              <a:gd name="connsiteY3" fmla="*/ 1586204 h 6858000"/>
              <a:gd name="connsiteX4" fmla="*/ 5281127 w 5291138"/>
              <a:gd name="connsiteY4" fmla="*/ 5178490 h 6858000"/>
              <a:gd name="connsiteX5" fmla="*/ 5290457 w 5291138"/>
              <a:gd name="connsiteY5" fmla="*/ 5514392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2267339 w 5291138"/>
              <a:gd name="connsiteY3" fmla="*/ 1511559 h 6858000"/>
              <a:gd name="connsiteX4" fmla="*/ 5281127 w 5291138"/>
              <a:gd name="connsiteY4" fmla="*/ 5178490 h 6858000"/>
              <a:gd name="connsiteX5" fmla="*/ 5290457 w 5291138"/>
              <a:gd name="connsiteY5" fmla="*/ 5514392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2267339 w 5291138"/>
              <a:gd name="connsiteY3" fmla="*/ 1511559 h 6858000"/>
              <a:gd name="connsiteX4" fmla="*/ 3956180 w 5291138"/>
              <a:gd name="connsiteY4" fmla="*/ 5756988 h 6858000"/>
              <a:gd name="connsiteX5" fmla="*/ 5290457 w 5291138"/>
              <a:gd name="connsiteY5" fmla="*/ 5514392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2267339 w 5291138"/>
              <a:gd name="connsiteY3" fmla="*/ 1511559 h 6858000"/>
              <a:gd name="connsiteX4" fmla="*/ 3946655 w 5291138"/>
              <a:gd name="connsiteY4" fmla="*/ 5504575 h 6858000"/>
              <a:gd name="connsiteX5" fmla="*/ 5290457 w 5291138"/>
              <a:gd name="connsiteY5" fmla="*/ 5514392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2267339 w 5291138"/>
              <a:gd name="connsiteY3" fmla="*/ 1511559 h 6858000"/>
              <a:gd name="connsiteX4" fmla="*/ 3946655 w 5291138"/>
              <a:gd name="connsiteY4" fmla="*/ 5504575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2267339 w 5291138"/>
              <a:gd name="connsiteY3" fmla="*/ 1511559 h 6858000"/>
              <a:gd name="connsiteX4" fmla="*/ 3970468 w 5291138"/>
              <a:gd name="connsiteY4" fmla="*/ 5506956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2267339 w 5291138"/>
              <a:gd name="connsiteY3" fmla="*/ 1511559 h 6858000"/>
              <a:gd name="connsiteX4" fmla="*/ 3968087 w 5291138"/>
              <a:gd name="connsiteY4" fmla="*/ 5502194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90652 w 5291138"/>
              <a:gd name="connsiteY2" fmla="*/ 1362269 h 6858000"/>
              <a:gd name="connsiteX3" fmla="*/ 2267339 w 5291138"/>
              <a:gd name="connsiteY3" fmla="*/ 1511559 h 6858000"/>
              <a:gd name="connsiteX4" fmla="*/ 3968087 w 5291138"/>
              <a:gd name="connsiteY4" fmla="*/ 5502194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90652 w 5291138"/>
              <a:gd name="connsiteY2" fmla="*/ 1362269 h 6858000"/>
              <a:gd name="connsiteX3" fmla="*/ 3960407 w 5291138"/>
              <a:gd name="connsiteY3" fmla="*/ 1378209 h 6858000"/>
              <a:gd name="connsiteX4" fmla="*/ 3968087 w 5291138"/>
              <a:gd name="connsiteY4" fmla="*/ 5502194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90652 w 5291138"/>
              <a:gd name="connsiteY2" fmla="*/ 1362269 h 6858000"/>
              <a:gd name="connsiteX3" fmla="*/ 3950882 w 5291138"/>
              <a:gd name="connsiteY3" fmla="*/ 1337728 h 6858000"/>
              <a:gd name="connsiteX4" fmla="*/ 3968087 w 5291138"/>
              <a:gd name="connsiteY4" fmla="*/ 5502194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90652 w 5291138"/>
              <a:gd name="connsiteY2" fmla="*/ 1362269 h 6858000"/>
              <a:gd name="connsiteX3" fmla="*/ 3969932 w 5291138"/>
              <a:gd name="connsiteY3" fmla="*/ 1354397 h 6858000"/>
              <a:gd name="connsiteX4" fmla="*/ 3968087 w 5291138"/>
              <a:gd name="connsiteY4" fmla="*/ 5502194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90652 w 5291138"/>
              <a:gd name="connsiteY2" fmla="*/ 1328932 h 6858000"/>
              <a:gd name="connsiteX3" fmla="*/ 3969932 w 5291138"/>
              <a:gd name="connsiteY3" fmla="*/ 1354397 h 6858000"/>
              <a:gd name="connsiteX4" fmla="*/ 3968087 w 5291138"/>
              <a:gd name="connsiteY4" fmla="*/ 5502194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5414"/>
              <a:gd name="connsiteY0" fmla="*/ 0 h 6858000"/>
              <a:gd name="connsiteX1" fmla="*/ 5291138 w 5295414"/>
              <a:gd name="connsiteY1" fmla="*/ 0 h 6858000"/>
              <a:gd name="connsiteX2" fmla="*/ 5295414 w 5295414"/>
              <a:gd name="connsiteY2" fmla="*/ 1352744 h 6858000"/>
              <a:gd name="connsiteX3" fmla="*/ 3969932 w 5295414"/>
              <a:gd name="connsiteY3" fmla="*/ 1354397 h 6858000"/>
              <a:gd name="connsiteX4" fmla="*/ 3968087 w 5295414"/>
              <a:gd name="connsiteY4" fmla="*/ 5502194 h 6858000"/>
              <a:gd name="connsiteX5" fmla="*/ 5288076 w 5295414"/>
              <a:gd name="connsiteY5" fmla="*/ 5502486 h 6858000"/>
              <a:gd name="connsiteX6" fmla="*/ 5291138 w 5295414"/>
              <a:gd name="connsiteY6" fmla="*/ 6858000 h 6858000"/>
              <a:gd name="connsiteX7" fmla="*/ 0 w 5295414"/>
              <a:gd name="connsiteY7" fmla="*/ 6858000 h 6858000"/>
              <a:gd name="connsiteX8" fmla="*/ 0 w 5295414"/>
              <a:gd name="connsiteY8" fmla="*/ 0 h 6858000"/>
              <a:gd name="connsiteX0" fmla="*/ 0 w 5295414"/>
              <a:gd name="connsiteY0" fmla="*/ 0 h 6858000"/>
              <a:gd name="connsiteX1" fmla="*/ 5291138 w 5295414"/>
              <a:gd name="connsiteY1" fmla="*/ 0 h 6858000"/>
              <a:gd name="connsiteX2" fmla="*/ 5295414 w 5295414"/>
              <a:gd name="connsiteY2" fmla="*/ 1352744 h 6858000"/>
              <a:gd name="connsiteX3" fmla="*/ 3969932 w 5295414"/>
              <a:gd name="connsiteY3" fmla="*/ 1354397 h 6858000"/>
              <a:gd name="connsiteX4" fmla="*/ 3968087 w 5295414"/>
              <a:gd name="connsiteY4" fmla="*/ 5502194 h 6858000"/>
              <a:gd name="connsiteX5" fmla="*/ 5291251 w 5295414"/>
              <a:gd name="connsiteY5" fmla="*/ 5505661 h 6858000"/>
              <a:gd name="connsiteX6" fmla="*/ 5291138 w 5295414"/>
              <a:gd name="connsiteY6" fmla="*/ 6858000 h 6858000"/>
              <a:gd name="connsiteX7" fmla="*/ 0 w 5295414"/>
              <a:gd name="connsiteY7" fmla="*/ 6858000 h 6858000"/>
              <a:gd name="connsiteX8" fmla="*/ 0 w 5295414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95414" h="6858000">
                <a:moveTo>
                  <a:pt x="0" y="0"/>
                </a:moveTo>
                <a:lnTo>
                  <a:pt x="5291138" y="0"/>
                </a:lnTo>
                <a:cubicBezTo>
                  <a:pt x="5292563" y="450915"/>
                  <a:pt x="5293989" y="901829"/>
                  <a:pt x="5295414" y="1352744"/>
                </a:cubicBezTo>
                <a:lnTo>
                  <a:pt x="3969932" y="1354397"/>
                </a:lnTo>
                <a:lnTo>
                  <a:pt x="3968087" y="5502194"/>
                </a:lnTo>
                <a:lnTo>
                  <a:pt x="5291251" y="5505661"/>
                </a:lnTo>
                <a:cubicBezTo>
                  <a:pt x="5292272" y="5957499"/>
                  <a:pt x="5290117" y="6406162"/>
                  <a:pt x="5291138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BDCDB-E7D8-4CF6-9DFE-C7CD88A5C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825" y="365126"/>
            <a:ext cx="5956974" cy="8945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084E8-A934-4875-A3C0-33716A566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9380" y="1399593"/>
            <a:ext cx="4654419" cy="46279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43C0D-6700-4DCB-97D9-01C1F9A51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2133-F35F-4379-ACE5-09C45CEC8677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58A24-AE25-4274-863F-554902EBE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4B317-E831-4129-90F8-C39425D1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AB97-92C9-40B6-B65F-7FB1F51538F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EA30C3-E91D-4748-99CC-B1B8ED4E92B1}"/>
              </a:ext>
            </a:extLst>
          </p:cNvPr>
          <p:cNvSpPr/>
          <p:nvPr userDrawn="1"/>
        </p:nvSpPr>
        <p:spPr>
          <a:xfrm>
            <a:off x="3962400" y="1355725"/>
            <a:ext cx="2635568" cy="4143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C61A8C33-1D5B-4BEB-905C-7D14C5774D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378" y="2458705"/>
            <a:ext cx="1760895" cy="173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52770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864A2BA-3510-4E48-A5BC-069DA9825D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2324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3FC9CA-B08F-4C31-80EF-D4A53A324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576" y="375461"/>
            <a:ext cx="8450424" cy="2246441"/>
          </a:xfrm>
          <a:solidFill>
            <a:schemeClr val="tx1"/>
          </a:solidFill>
        </p:spPr>
        <p:txBody>
          <a:bodyPr anchor="ctr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B073C-7848-4C69-890B-6E42CC3CD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5060" y="2836507"/>
            <a:ext cx="5842389" cy="325314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F483C-E674-4A72-9D6E-318F58621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2133-F35F-4379-ACE5-09C45CEC8677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DC33C-AD81-4249-9421-61C858F49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62FF0-4D68-4AE0-B41A-549C7B191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AB97-92C9-40B6-B65F-7FB1F5153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94557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HWA Short White logo">
            <a:extLst>
              <a:ext uri="{FF2B5EF4-FFF2-40B4-BE49-F238E27FC236}">
                <a16:creationId xmlns:a16="http://schemas.microsoft.com/office/drawing/2014/main" id="{B371C037-1858-4D8B-A4E6-6448EF03FE6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982200" y="265113"/>
            <a:ext cx="1685925" cy="13255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FHWA LOGO + add Alternative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BDCDB-E7D8-4CF6-9DFE-C7CD88A5C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ubtitle | Division | Office">
            <a:extLst>
              <a:ext uri="{FF2B5EF4-FFF2-40B4-BE49-F238E27FC236}">
                <a16:creationId xmlns:a16="http://schemas.microsoft.com/office/drawing/2014/main" id="{46B6C784-5FDB-4658-AA8C-5EC29BBBBE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1760" y="1590636"/>
            <a:ext cx="4479925" cy="301752"/>
          </a:xfrm>
          <a:solidFill>
            <a:srgbClr val="000000"/>
          </a:solidFill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084E8-A934-4875-A3C0-33716A566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43C0D-6700-4DCB-97D9-01C1F9A51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2133-F35F-4379-ACE5-09C45CEC8677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58A24-AE25-4274-863F-554902EBE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4B317-E831-4129-90F8-C39425D1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AB97-92C9-40B6-B65F-7FB1F5153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15714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BDCDB-E7D8-4CF6-9DFE-C7CD88A5C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0" y="265073"/>
            <a:ext cx="7315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| Division | Office">
            <a:extLst>
              <a:ext uri="{FF2B5EF4-FFF2-40B4-BE49-F238E27FC236}">
                <a16:creationId xmlns:a16="http://schemas.microsoft.com/office/drawing/2014/main" id="{160113D8-E809-4A7D-890C-65B7421F06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1760" y="1590636"/>
            <a:ext cx="4479925" cy="301752"/>
          </a:xfrm>
          <a:solidFill>
            <a:srgbClr val="000000"/>
          </a:solidFill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084E8-A934-4875-A3C0-33716A566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43C0D-6700-4DCB-97D9-01C1F9A51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2133-F35F-4379-ACE5-09C45CEC8677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58A24-AE25-4274-863F-554902EBE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4B317-E831-4129-90F8-C39425D1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AB97-92C9-40B6-B65F-7FB1F5153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80242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DD137-1F2D-4F01-A5F2-F1C7E700F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0" y="265073"/>
            <a:ext cx="7315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| Division | Office">
            <a:extLst>
              <a:ext uri="{FF2B5EF4-FFF2-40B4-BE49-F238E27FC236}">
                <a16:creationId xmlns:a16="http://schemas.microsoft.com/office/drawing/2014/main" id="{71855BE6-EAB5-46AB-B20E-765C789955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1760" y="1590636"/>
            <a:ext cx="4479925" cy="301752"/>
          </a:xfrm>
          <a:solidFill>
            <a:srgbClr val="000000"/>
          </a:solidFill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0897D-73F2-4EC7-AD0F-9FD3C263CE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08718"/>
            <a:ext cx="5181600" cy="3946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355A6-CA6F-4FDD-9B7B-9261FF8C0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08718"/>
            <a:ext cx="5181600" cy="3946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616D8-D811-4C49-AA33-B7A51458E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2133-F35F-4379-ACE5-09C45CEC8677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7EE519-B6C0-49F1-A7B8-59BC3740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6CDAD-2399-4A33-9364-369754EBE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AB97-92C9-40B6-B65F-7FB1F5153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8939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9403485-A793-450D-A9D1-1BCF623E3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0" y="265111"/>
            <a:ext cx="7315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ubtitle | Division | Office">
            <a:extLst>
              <a:ext uri="{FF2B5EF4-FFF2-40B4-BE49-F238E27FC236}">
                <a16:creationId xmlns:a16="http://schemas.microsoft.com/office/drawing/2014/main" id="{4184A5EA-A38C-44FF-9015-8DC59EA613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1760" y="1590636"/>
            <a:ext cx="4479925" cy="301752"/>
          </a:xfrm>
          <a:solidFill>
            <a:srgbClr val="000000"/>
          </a:solidFill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927DA-A789-4A4F-BA13-9588DD96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99387"/>
            <a:ext cx="5157787" cy="4056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F353A-BDD9-43EB-B0AB-AAE09E9D2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2B5A6D-862D-4500-8909-3676B8D1FF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99387"/>
            <a:ext cx="5183188" cy="4056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53455-BBDE-4108-A60A-532C6C3A6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4D70D-EC26-48D7-8DE1-1D60C8B3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2133-F35F-4379-ACE5-09C45CEC8677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B3EEBD-79E4-48D6-9B2C-69ECEB5E6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F7DCC0-2250-4E5F-BF39-37DBABA05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AB97-92C9-40B6-B65F-7FB1F5153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0711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5628E-A8E7-4F96-8211-165108073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| Division | Office">
            <a:extLst>
              <a:ext uri="{FF2B5EF4-FFF2-40B4-BE49-F238E27FC236}">
                <a16:creationId xmlns:a16="http://schemas.microsoft.com/office/drawing/2014/main" id="{8B52F76C-30E5-46F0-B8A6-89943F1FFB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1760" y="1590636"/>
            <a:ext cx="4479925" cy="301752"/>
          </a:xfrm>
          <a:solidFill>
            <a:srgbClr val="000000"/>
          </a:solidFill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12A2DE-DA49-44CA-A649-105ADFB1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2133-F35F-4379-ACE5-09C45CEC8677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51A21A-3A34-4D49-BAEB-910AC0CCE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01C17F-EE2E-4920-B8B9-559F1BFC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AB97-92C9-40B6-B65F-7FB1F5153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59798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07C4E3-08A3-4E4F-ACFF-31A66363D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2133-F35F-4379-ACE5-09C45CEC8677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F2A68C-DC7B-47C5-97F2-2B5006309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CF762-F1E4-4622-8E59-C8C16AC88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AB97-92C9-40B6-B65F-7FB1F5153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562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 Title Slide+FHWA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C93A173-A2BD-4852-9CB5-703957F6D2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0"/>
            <a:ext cx="12196763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  <a:gd name="connsiteX4" fmla="*/ 0 w 12192000"/>
              <a:gd name="connsiteY4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0 w 12192000"/>
              <a:gd name="connsiteY4" fmla="*/ 3429000 h 3429000"/>
              <a:gd name="connsiteX5" fmla="*/ 0 w 12192000"/>
              <a:gd name="connsiteY5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1190625 w 12192000"/>
              <a:gd name="connsiteY4" fmla="*/ 3419475 h 3429000"/>
              <a:gd name="connsiteX5" fmla="*/ 0 w 12192000"/>
              <a:gd name="connsiteY5" fmla="*/ 3429000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06000 w 12192000"/>
              <a:gd name="connsiteY4" fmla="*/ 2228850 h 3429000"/>
              <a:gd name="connsiteX5" fmla="*/ 0 w 12192000"/>
              <a:gd name="connsiteY5" fmla="*/ 3429000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06000 w 12192000"/>
              <a:gd name="connsiteY4" fmla="*/ 2228850 h 3429000"/>
              <a:gd name="connsiteX5" fmla="*/ 0 w 12192000"/>
              <a:gd name="connsiteY5" fmla="*/ 2257425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15525 w 12192000"/>
              <a:gd name="connsiteY4" fmla="*/ 2247900 h 3429000"/>
              <a:gd name="connsiteX5" fmla="*/ 0 w 12192000"/>
              <a:gd name="connsiteY5" fmla="*/ 2257425 h 3429000"/>
              <a:gd name="connsiteX6" fmla="*/ 0 w 12192000"/>
              <a:gd name="connsiteY6" fmla="*/ 0 h 3429000"/>
              <a:gd name="connsiteX0" fmla="*/ 4763 w 12196763"/>
              <a:gd name="connsiteY0" fmla="*/ 0 h 3429000"/>
              <a:gd name="connsiteX1" fmla="*/ 12196763 w 12196763"/>
              <a:gd name="connsiteY1" fmla="*/ 0 h 3429000"/>
              <a:gd name="connsiteX2" fmla="*/ 12196763 w 12196763"/>
              <a:gd name="connsiteY2" fmla="*/ 3429000 h 3429000"/>
              <a:gd name="connsiteX3" fmla="*/ 9910763 w 12196763"/>
              <a:gd name="connsiteY3" fmla="*/ 3429000 h 3429000"/>
              <a:gd name="connsiteX4" fmla="*/ 9920288 w 12196763"/>
              <a:gd name="connsiteY4" fmla="*/ 2247900 h 3429000"/>
              <a:gd name="connsiteX5" fmla="*/ 0 w 12196763"/>
              <a:gd name="connsiteY5" fmla="*/ 2243137 h 3429000"/>
              <a:gd name="connsiteX6" fmla="*/ 4763 w 12196763"/>
              <a:gd name="connsiteY6" fmla="*/ 0 h 3429000"/>
              <a:gd name="connsiteX0" fmla="*/ 4763 w 12196763"/>
              <a:gd name="connsiteY0" fmla="*/ 0 h 3429000"/>
              <a:gd name="connsiteX1" fmla="*/ 12196763 w 12196763"/>
              <a:gd name="connsiteY1" fmla="*/ 0 h 3429000"/>
              <a:gd name="connsiteX2" fmla="*/ 12196763 w 12196763"/>
              <a:gd name="connsiteY2" fmla="*/ 3429000 h 3429000"/>
              <a:gd name="connsiteX3" fmla="*/ 9910763 w 12196763"/>
              <a:gd name="connsiteY3" fmla="*/ 3429000 h 3429000"/>
              <a:gd name="connsiteX4" fmla="*/ 9907588 w 12196763"/>
              <a:gd name="connsiteY4" fmla="*/ 2238375 h 3429000"/>
              <a:gd name="connsiteX5" fmla="*/ 0 w 12196763"/>
              <a:gd name="connsiteY5" fmla="*/ 2243137 h 3429000"/>
              <a:gd name="connsiteX6" fmla="*/ 4763 w 12196763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6763" h="3429000">
                <a:moveTo>
                  <a:pt x="4763" y="0"/>
                </a:moveTo>
                <a:lnTo>
                  <a:pt x="12196763" y="0"/>
                </a:lnTo>
                <a:lnTo>
                  <a:pt x="12196763" y="3429000"/>
                </a:lnTo>
                <a:lnTo>
                  <a:pt x="9910763" y="3429000"/>
                </a:lnTo>
                <a:cubicBezTo>
                  <a:pt x="9909705" y="3032125"/>
                  <a:pt x="9908646" y="2635250"/>
                  <a:pt x="9907588" y="2238375"/>
                </a:cubicBezTo>
                <a:lnTo>
                  <a:pt x="0" y="2243137"/>
                </a:lnTo>
                <a:cubicBezTo>
                  <a:pt x="1588" y="1495425"/>
                  <a:pt x="3175" y="747712"/>
                  <a:pt x="47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t" anchorCtr="1"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 and Mark as decorative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0" y="2247900"/>
            <a:ext cx="9899780" cy="2314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fhwa logo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8506219B-D0A2-419D-85AC-0F581ABBB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10552"/>
            <a:ext cx="2743200" cy="105848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49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2369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 Title Slide+FHWA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A4BFBF-0F08-46E4-87A6-41FD10B208D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22479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and Mark as decorative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-1" y="2247900"/>
            <a:ext cx="12191999" cy="2314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811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811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fhwa logo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6ADBDCBA-205D-4B1A-BB6A-E887A51619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10552"/>
            <a:ext cx="2743200" cy="105848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3435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052133-F35F-4379-ACE5-09C45CEC8677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10AB97-92C9-40B6-B65F-7FB1F51538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87413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 Title Slide_5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C93A173-A2BD-4852-9CB5-703957F6D2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0"/>
            <a:ext cx="12196763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  <a:gd name="connsiteX4" fmla="*/ 0 w 12192000"/>
              <a:gd name="connsiteY4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0 w 12192000"/>
              <a:gd name="connsiteY4" fmla="*/ 3429000 h 3429000"/>
              <a:gd name="connsiteX5" fmla="*/ 0 w 12192000"/>
              <a:gd name="connsiteY5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1190625 w 12192000"/>
              <a:gd name="connsiteY4" fmla="*/ 3419475 h 3429000"/>
              <a:gd name="connsiteX5" fmla="*/ 0 w 12192000"/>
              <a:gd name="connsiteY5" fmla="*/ 3429000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06000 w 12192000"/>
              <a:gd name="connsiteY4" fmla="*/ 2228850 h 3429000"/>
              <a:gd name="connsiteX5" fmla="*/ 0 w 12192000"/>
              <a:gd name="connsiteY5" fmla="*/ 3429000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06000 w 12192000"/>
              <a:gd name="connsiteY4" fmla="*/ 2228850 h 3429000"/>
              <a:gd name="connsiteX5" fmla="*/ 0 w 12192000"/>
              <a:gd name="connsiteY5" fmla="*/ 2257425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15525 w 12192000"/>
              <a:gd name="connsiteY4" fmla="*/ 2247900 h 3429000"/>
              <a:gd name="connsiteX5" fmla="*/ 0 w 12192000"/>
              <a:gd name="connsiteY5" fmla="*/ 2257425 h 3429000"/>
              <a:gd name="connsiteX6" fmla="*/ 0 w 12192000"/>
              <a:gd name="connsiteY6" fmla="*/ 0 h 3429000"/>
              <a:gd name="connsiteX0" fmla="*/ 4763 w 12196763"/>
              <a:gd name="connsiteY0" fmla="*/ 0 h 3429000"/>
              <a:gd name="connsiteX1" fmla="*/ 12196763 w 12196763"/>
              <a:gd name="connsiteY1" fmla="*/ 0 h 3429000"/>
              <a:gd name="connsiteX2" fmla="*/ 12196763 w 12196763"/>
              <a:gd name="connsiteY2" fmla="*/ 3429000 h 3429000"/>
              <a:gd name="connsiteX3" fmla="*/ 9910763 w 12196763"/>
              <a:gd name="connsiteY3" fmla="*/ 3429000 h 3429000"/>
              <a:gd name="connsiteX4" fmla="*/ 9920288 w 12196763"/>
              <a:gd name="connsiteY4" fmla="*/ 2247900 h 3429000"/>
              <a:gd name="connsiteX5" fmla="*/ 0 w 12196763"/>
              <a:gd name="connsiteY5" fmla="*/ 2243137 h 3429000"/>
              <a:gd name="connsiteX6" fmla="*/ 4763 w 12196763"/>
              <a:gd name="connsiteY6" fmla="*/ 0 h 3429000"/>
              <a:gd name="connsiteX0" fmla="*/ 4763 w 12196763"/>
              <a:gd name="connsiteY0" fmla="*/ 0 h 3429000"/>
              <a:gd name="connsiteX1" fmla="*/ 12196763 w 12196763"/>
              <a:gd name="connsiteY1" fmla="*/ 0 h 3429000"/>
              <a:gd name="connsiteX2" fmla="*/ 12196763 w 12196763"/>
              <a:gd name="connsiteY2" fmla="*/ 3429000 h 3429000"/>
              <a:gd name="connsiteX3" fmla="*/ 9910763 w 12196763"/>
              <a:gd name="connsiteY3" fmla="*/ 3429000 h 3429000"/>
              <a:gd name="connsiteX4" fmla="*/ 9907588 w 12196763"/>
              <a:gd name="connsiteY4" fmla="*/ 2238375 h 3429000"/>
              <a:gd name="connsiteX5" fmla="*/ 0 w 12196763"/>
              <a:gd name="connsiteY5" fmla="*/ 2243137 h 3429000"/>
              <a:gd name="connsiteX6" fmla="*/ 4763 w 12196763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6763" h="3429000">
                <a:moveTo>
                  <a:pt x="4763" y="0"/>
                </a:moveTo>
                <a:lnTo>
                  <a:pt x="12196763" y="0"/>
                </a:lnTo>
                <a:lnTo>
                  <a:pt x="12196763" y="3429000"/>
                </a:lnTo>
                <a:lnTo>
                  <a:pt x="9910763" y="3429000"/>
                </a:lnTo>
                <a:cubicBezTo>
                  <a:pt x="9909705" y="3032125"/>
                  <a:pt x="9908646" y="2635250"/>
                  <a:pt x="9907588" y="2238375"/>
                </a:cubicBezTo>
                <a:lnTo>
                  <a:pt x="0" y="2243137"/>
                </a:lnTo>
                <a:cubicBezTo>
                  <a:pt x="1588" y="1495425"/>
                  <a:pt x="3175" y="747712"/>
                  <a:pt x="47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t" anchorCtr="1"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 and Mark as decorative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0" y="2247900"/>
            <a:ext cx="9899780" cy="2314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D59A735E-10FD-4B7E-8E27-AEEBDEC13C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3363" y="4562670"/>
            <a:ext cx="3348037" cy="1930206"/>
          </a:xfrm>
        </p:spPr>
        <p:txBody>
          <a:bodyPr anchor="t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FHWA LOGO + add Alternative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153874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 Title Slide+FHWA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A4BFBF-0F08-46E4-87A6-41FD10B208D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22479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and Mark as decorative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-1" y="2247900"/>
            <a:ext cx="12191999" cy="2314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811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811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fhwa logo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6ADBDCBA-205D-4B1A-BB6A-E887A51619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10552"/>
            <a:ext cx="2743200" cy="105848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3435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573494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 Title Slide_5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A4BFBF-0F08-46E4-87A6-41FD10B208D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22479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and Mark as decorative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-1" y="2247900"/>
            <a:ext cx="12191999" cy="2314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811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811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D59A735E-10FD-4B7E-8E27-AEEBDEC13C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3363" y="4562670"/>
            <a:ext cx="3348037" cy="1930206"/>
          </a:xfrm>
        </p:spPr>
        <p:txBody>
          <a:bodyPr anchor="t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FHWA LOGO + add Alternative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089975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 Title Slide+FHWA whit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-1" y="2247900"/>
            <a:ext cx="12191999" cy="4610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811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811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fhwa white logo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9C99865B-72CB-408F-ADA5-24471B983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5010552"/>
            <a:ext cx="2743200" cy="105848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4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A4BFBF-0F08-46E4-87A6-41FD10B208D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22479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and Mark as decorative</a:t>
            </a:r>
          </a:p>
        </p:txBody>
      </p:sp>
    </p:spTree>
    <p:extLst>
      <p:ext uri="{BB962C8B-B14F-4D97-AF65-F5344CB8AC3E}">
        <p14:creationId xmlns:p14="http://schemas.microsoft.com/office/powerpoint/2010/main" val="288007300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 Title Slide_5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-1" y="2247900"/>
            <a:ext cx="12191999" cy="4610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811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811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A4BFBF-0F08-46E4-87A6-41FD10B208D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22479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and Mark as decorative</a:t>
            </a:r>
          </a:p>
        </p:txBody>
      </p:sp>
      <p:sp>
        <p:nvSpPr>
          <p:cNvPr id="11" name="Picture Placeholder 10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D59A735E-10FD-4B7E-8E27-AEEBDEC13C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3363" y="4562670"/>
            <a:ext cx="3348037" cy="1930206"/>
          </a:xfrm>
        </p:spPr>
        <p:txBody>
          <a:bodyPr anchor="t" anchorCtr="1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White FHWA LOGO + add Alternative Text</a:t>
            </a:r>
          </a:p>
        </p:txBody>
      </p:sp>
    </p:spTree>
    <p:extLst>
      <p:ext uri="{BB962C8B-B14F-4D97-AF65-F5344CB8AC3E}">
        <p14:creationId xmlns:p14="http://schemas.microsoft.com/office/powerpoint/2010/main" val="30478473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36E6319-8524-43D1-A766-EF265E497A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295414" cy="6858000"/>
          </a:xfrm>
          <a:custGeom>
            <a:avLst/>
            <a:gdLst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91138 w 5291138"/>
              <a:gd name="connsiteY2" fmla="*/ 6858000 h 6858000"/>
              <a:gd name="connsiteX3" fmla="*/ 0 w 5291138"/>
              <a:gd name="connsiteY3" fmla="*/ 6858000 h 6858000"/>
              <a:gd name="connsiteX4" fmla="*/ 0 w 5291138"/>
              <a:gd name="connsiteY4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5291138 w 5291138"/>
              <a:gd name="connsiteY3" fmla="*/ 6858000 h 6858000"/>
              <a:gd name="connsiteX4" fmla="*/ 0 w 5291138"/>
              <a:gd name="connsiteY4" fmla="*/ 6858000 h 6858000"/>
              <a:gd name="connsiteX5" fmla="*/ 0 w 5291138"/>
              <a:gd name="connsiteY5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5290457 w 5291138"/>
              <a:gd name="connsiteY3" fmla="*/ 5514392 h 6858000"/>
              <a:gd name="connsiteX4" fmla="*/ 5291138 w 5291138"/>
              <a:gd name="connsiteY4" fmla="*/ 6858000 h 6858000"/>
              <a:gd name="connsiteX5" fmla="*/ 0 w 5291138"/>
              <a:gd name="connsiteY5" fmla="*/ 6858000 h 6858000"/>
              <a:gd name="connsiteX6" fmla="*/ 0 w 5291138"/>
              <a:gd name="connsiteY6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5281127 w 5291138"/>
              <a:gd name="connsiteY3" fmla="*/ 5178490 h 6858000"/>
              <a:gd name="connsiteX4" fmla="*/ 5290457 w 5291138"/>
              <a:gd name="connsiteY4" fmla="*/ 5514392 h 6858000"/>
              <a:gd name="connsiteX5" fmla="*/ 5291138 w 5291138"/>
              <a:gd name="connsiteY5" fmla="*/ 6858000 h 6858000"/>
              <a:gd name="connsiteX6" fmla="*/ 0 w 5291138"/>
              <a:gd name="connsiteY6" fmla="*/ 6858000 h 6858000"/>
              <a:gd name="connsiteX7" fmla="*/ 0 w 5291138"/>
              <a:gd name="connsiteY7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5281127 w 5291138"/>
              <a:gd name="connsiteY3" fmla="*/ 1586204 h 6858000"/>
              <a:gd name="connsiteX4" fmla="*/ 5281127 w 5291138"/>
              <a:gd name="connsiteY4" fmla="*/ 5178490 h 6858000"/>
              <a:gd name="connsiteX5" fmla="*/ 5290457 w 5291138"/>
              <a:gd name="connsiteY5" fmla="*/ 5514392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2267339 w 5291138"/>
              <a:gd name="connsiteY3" fmla="*/ 1511559 h 6858000"/>
              <a:gd name="connsiteX4" fmla="*/ 5281127 w 5291138"/>
              <a:gd name="connsiteY4" fmla="*/ 5178490 h 6858000"/>
              <a:gd name="connsiteX5" fmla="*/ 5290457 w 5291138"/>
              <a:gd name="connsiteY5" fmla="*/ 5514392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2267339 w 5291138"/>
              <a:gd name="connsiteY3" fmla="*/ 1511559 h 6858000"/>
              <a:gd name="connsiteX4" fmla="*/ 3956180 w 5291138"/>
              <a:gd name="connsiteY4" fmla="*/ 5756988 h 6858000"/>
              <a:gd name="connsiteX5" fmla="*/ 5290457 w 5291138"/>
              <a:gd name="connsiteY5" fmla="*/ 5514392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2267339 w 5291138"/>
              <a:gd name="connsiteY3" fmla="*/ 1511559 h 6858000"/>
              <a:gd name="connsiteX4" fmla="*/ 3946655 w 5291138"/>
              <a:gd name="connsiteY4" fmla="*/ 5504575 h 6858000"/>
              <a:gd name="connsiteX5" fmla="*/ 5290457 w 5291138"/>
              <a:gd name="connsiteY5" fmla="*/ 5514392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2267339 w 5291138"/>
              <a:gd name="connsiteY3" fmla="*/ 1511559 h 6858000"/>
              <a:gd name="connsiteX4" fmla="*/ 3946655 w 5291138"/>
              <a:gd name="connsiteY4" fmla="*/ 5504575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2267339 w 5291138"/>
              <a:gd name="connsiteY3" fmla="*/ 1511559 h 6858000"/>
              <a:gd name="connsiteX4" fmla="*/ 3970468 w 5291138"/>
              <a:gd name="connsiteY4" fmla="*/ 5506956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2267339 w 5291138"/>
              <a:gd name="connsiteY3" fmla="*/ 1511559 h 6858000"/>
              <a:gd name="connsiteX4" fmla="*/ 3968087 w 5291138"/>
              <a:gd name="connsiteY4" fmla="*/ 5502194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90652 w 5291138"/>
              <a:gd name="connsiteY2" fmla="*/ 1362269 h 6858000"/>
              <a:gd name="connsiteX3" fmla="*/ 2267339 w 5291138"/>
              <a:gd name="connsiteY3" fmla="*/ 1511559 h 6858000"/>
              <a:gd name="connsiteX4" fmla="*/ 3968087 w 5291138"/>
              <a:gd name="connsiteY4" fmla="*/ 5502194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90652 w 5291138"/>
              <a:gd name="connsiteY2" fmla="*/ 1362269 h 6858000"/>
              <a:gd name="connsiteX3" fmla="*/ 3960407 w 5291138"/>
              <a:gd name="connsiteY3" fmla="*/ 1378209 h 6858000"/>
              <a:gd name="connsiteX4" fmla="*/ 3968087 w 5291138"/>
              <a:gd name="connsiteY4" fmla="*/ 5502194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90652 w 5291138"/>
              <a:gd name="connsiteY2" fmla="*/ 1362269 h 6858000"/>
              <a:gd name="connsiteX3" fmla="*/ 3950882 w 5291138"/>
              <a:gd name="connsiteY3" fmla="*/ 1337728 h 6858000"/>
              <a:gd name="connsiteX4" fmla="*/ 3968087 w 5291138"/>
              <a:gd name="connsiteY4" fmla="*/ 5502194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90652 w 5291138"/>
              <a:gd name="connsiteY2" fmla="*/ 1362269 h 6858000"/>
              <a:gd name="connsiteX3" fmla="*/ 3969932 w 5291138"/>
              <a:gd name="connsiteY3" fmla="*/ 1354397 h 6858000"/>
              <a:gd name="connsiteX4" fmla="*/ 3968087 w 5291138"/>
              <a:gd name="connsiteY4" fmla="*/ 5502194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90652 w 5291138"/>
              <a:gd name="connsiteY2" fmla="*/ 1328932 h 6858000"/>
              <a:gd name="connsiteX3" fmla="*/ 3969932 w 5291138"/>
              <a:gd name="connsiteY3" fmla="*/ 1354397 h 6858000"/>
              <a:gd name="connsiteX4" fmla="*/ 3968087 w 5291138"/>
              <a:gd name="connsiteY4" fmla="*/ 5502194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5414"/>
              <a:gd name="connsiteY0" fmla="*/ 0 h 6858000"/>
              <a:gd name="connsiteX1" fmla="*/ 5291138 w 5295414"/>
              <a:gd name="connsiteY1" fmla="*/ 0 h 6858000"/>
              <a:gd name="connsiteX2" fmla="*/ 5295414 w 5295414"/>
              <a:gd name="connsiteY2" fmla="*/ 1352744 h 6858000"/>
              <a:gd name="connsiteX3" fmla="*/ 3969932 w 5295414"/>
              <a:gd name="connsiteY3" fmla="*/ 1354397 h 6858000"/>
              <a:gd name="connsiteX4" fmla="*/ 3968087 w 5295414"/>
              <a:gd name="connsiteY4" fmla="*/ 5502194 h 6858000"/>
              <a:gd name="connsiteX5" fmla="*/ 5288076 w 5295414"/>
              <a:gd name="connsiteY5" fmla="*/ 5502486 h 6858000"/>
              <a:gd name="connsiteX6" fmla="*/ 5291138 w 5295414"/>
              <a:gd name="connsiteY6" fmla="*/ 6858000 h 6858000"/>
              <a:gd name="connsiteX7" fmla="*/ 0 w 5295414"/>
              <a:gd name="connsiteY7" fmla="*/ 6858000 h 6858000"/>
              <a:gd name="connsiteX8" fmla="*/ 0 w 5295414"/>
              <a:gd name="connsiteY8" fmla="*/ 0 h 6858000"/>
              <a:gd name="connsiteX0" fmla="*/ 0 w 5295414"/>
              <a:gd name="connsiteY0" fmla="*/ 0 h 6858000"/>
              <a:gd name="connsiteX1" fmla="*/ 5291138 w 5295414"/>
              <a:gd name="connsiteY1" fmla="*/ 0 h 6858000"/>
              <a:gd name="connsiteX2" fmla="*/ 5295414 w 5295414"/>
              <a:gd name="connsiteY2" fmla="*/ 1352744 h 6858000"/>
              <a:gd name="connsiteX3" fmla="*/ 3969932 w 5295414"/>
              <a:gd name="connsiteY3" fmla="*/ 1354397 h 6858000"/>
              <a:gd name="connsiteX4" fmla="*/ 3968087 w 5295414"/>
              <a:gd name="connsiteY4" fmla="*/ 5502194 h 6858000"/>
              <a:gd name="connsiteX5" fmla="*/ 5291251 w 5295414"/>
              <a:gd name="connsiteY5" fmla="*/ 5505661 h 6858000"/>
              <a:gd name="connsiteX6" fmla="*/ 5291138 w 5295414"/>
              <a:gd name="connsiteY6" fmla="*/ 6858000 h 6858000"/>
              <a:gd name="connsiteX7" fmla="*/ 0 w 5295414"/>
              <a:gd name="connsiteY7" fmla="*/ 6858000 h 6858000"/>
              <a:gd name="connsiteX8" fmla="*/ 0 w 5295414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95414" h="6858000">
                <a:moveTo>
                  <a:pt x="0" y="0"/>
                </a:moveTo>
                <a:lnTo>
                  <a:pt x="5291138" y="0"/>
                </a:lnTo>
                <a:cubicBezTo>
                  <a:pt x="5292563" y="450915"/>
                  <a:pt x="5293989" y="901829"/>
                  <a:pt x="5295414" y="1352744"/>
                </a:cubicBezTo>
                <a:lnTo>
                  <a:pt x="3969932" y="1354397"/>
                </a:lnTo>
                <a:lnTo>
                  <a:pt x="3968087" y="5502194"/>
                </a:lnTo>
                <a:lnTo>
                  <a:pt x="5291251" y="5505661"/>
                </a:lnTo>
                <a:cubicBezTo>
                  <a:pt x="5292272" y="5957499"/>
                  <a:pt x="5290117" y="6406162"/>
                  <a:pt x="5291138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BDCDB-E7D8-4CF6-9DFE-C7CD88A5C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825" y="365126"/>
            <a:ext cx="5956974" cy="8945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084E8-A934-4875-A3C0-33716A566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9380" y="1399593"/>
            <a:ext cx="4654419" cy="46279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43C0D-6700-4DCB-97D9-01C1F9A51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58A24-AE25-4274-863F-554902EBE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4B317-E831-4129-90F8-C39425D1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EA30C3-E91D-4748-99CC-B1B8ED4E92B1}"/>
              </a:ext>
            </a:extLst>
          </p:cNvPr>
          <p:cNvSpPr/>
          <p:nvPr userDrawn="1"/>
        </p:nvSpPr>
        <p:spPr>
          <a:xfrm>
            <a:off x="3962400" y="1355725"/>
            <a:ext cx="2635568" cy="4143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C61A8C33-1D5B-4BEB-905C-7D14C5774D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378" y="2458705"/>
            <a:ext cx="1760895" cy="173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88601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864A2BA-3510-4E48-A5BC-069DA9825D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2324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3FC9CA-B08F-4C31-80EF-D4A53A324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576" y="375461"/>
            <a:ext cx="8450424" cy="2246441"/>
          </a:xfrm>
          <a:solidFill>
            <a:schemeClr val="tx1"/>
          </a:solidFill>
        </p:spPr>
        <p:txBody>
          <a:bodyPr anchor="ctr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B073C-7848-4C69-890B-6E42CC3CD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5060" y="2836507"/>
            <a:ext cx="5842389" cy="325314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F483C-E674-4A72-9D6E-318F58621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DC33C-AD81-4249-9421-61C858F49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62FF0-4D68-4AE0-B41A-549C7B191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409797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HWA Short White logo">
            <a:extLst>
              <a:ext uri="{FF2B5EF4-FFF2-40B4-BE49-F238E27FC236}">
                <a16:creationId xmlns:a16="http://schemas.microsoft.com/office/drawing/2014/main" id="{B371C037-1858-4D8B-A4E6-6448EF03FE6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982200" y="265113"/>
            <a:ext cx="1685925" cy="13255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FHWA LOGO + add Alternative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BDCDB-E7D8-4CF6-9DFE-C7CD88A5C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ubtitle | Division | Office">
            <a:extLst>
              <a:ext uri="{FF2B5EF4-FFF2-40B4-BE49-F238E27FC236}">
                <a16:creationId xmlns:a16="http://schemas.microsoft.com/office/drawing/2014/main" id="{46B6C784-5FDB-4658-AA8C-5EC29BBBBE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1760" y="1590636"/>
            <a:ext cx="4479925" cy="301752"/>
          </a:xfrm>
          <a:solidFill>
            <a:srgbClr val="000000"/>
          </a:solidFill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084E8-A934-4875-A3C0-33716A566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43C0D-6700-4DCB-97D9-01C1F9A51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58A24-AE25-4274-863F-554902EBE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4B317-E831-4129-90F8-C39425D1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694298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BDCDB-E7D8-4CF6-9DFE-C7CD88A5C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0" y="265073"/>
            <a:ext cx="7315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| Division | Office">
            <a:extLst>
              <a:ext uri="{FF2B5EF4-FFF2-40B4-BE49-F238E27FC236}">
                <a16:creationId xmlns:a16="http://schemas.microsoft.com/office/drawing/2014/main" id="{160113D8-E809-4A7D-890C-65B7421F06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1760" y="1590636"/>
            <a:ext cx="4479925" cy="301752"/>
          </a:xfrm>
          <a:solidFill>
            <a:srgbClr val="000000"/>
          </a:solidFill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084E8-A934-4875-A3C0-33716A566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43C0D-6700-4DCB-97D9-01C1F9A51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58A24-AE25-4274-863F-554902EBE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4B317-E831-4129-90F8-C39425D1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941639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DD137-1F2D-4F01-A5F2-F1C7E700F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0" y="265073"/>
            <a:ext cx="7315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| Division | Office">
            <a:extLst>
              <a:ext uri="{FF2B5EF4-FFF2-40B4-BE49-F238E27FC236}">
                <a16:creationId xmlns:a16="http://schemas.microsoft.com/office/drawing/2014/main" id="{71855BE6-EAB5-46AB-B20E-765C789955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1760" y="1590636"/>
            <a:ext cx="4479925" cy="301752"/>
          </a:xfrm>
          <a:solidFill>
            <a:srgbClr val="000000"/>
          </a:solidFill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0897D-73F2-4EC7-AD0F-9FD3C263CE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08718"/>
            <a:ext cx="5181600" cy="3946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355A6-CA6F-4FDD-9B7B-9261FF8C0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08718"/>
            <a:ext cx="5181600" cy="3946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616D8-D811-4C49-AA33-B7A51458E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7EE519-B6C0-49F1-A7B8-59BC3740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6CDAD-2399-4A33-9364-369754EBE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171919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 Title Slide_5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A4BFBF-0F08-46E4-87A6-41FD10B208D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22479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and Mark as decorative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-1" y="2247900"/>
            <a:ext cx="12191999" cy="2314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811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811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Picture Placeholder 10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D59A735E-10FD-4B7E-8E27-AEEBDEC13C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3363" y="4562670"/>
            <a:ext cx="3348037" cy="1930206"/>
          </a:xfrm>
        </p:spPr>
        <p:txBody>
          <a:bodyPr anchor="t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FHWA LOGO + add Alternative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70052133-F35F-4379-ACE5-09C45CEC8677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210AB97-92C9-40B6-B65F-7FB1F51538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7844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9403485-A793-450D-A9D1-1BCF623E3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0" y="265111"/>
            <a:ext cx="7315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ubtitle | Division | Office">
            <a:extLst>
              <a:ext uri="{FF2B5EF4-FFF2-40B4-BE49-F238E27FC236}">
                <a16:creationId xmlns:a16="http://schemas.microsoft.com/office/drawing/2014/main" id="{4184A5EA-A38C-44FF-9015-8DC59EA613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1760" y="1590636"/>
            <a:ext cx="4479925" cy="301752"/>
          </a:xfrm>
          <a:solidFill>
            <a:srgbClr val="000000"/>
          </a:solidFill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927DA-A789-4A4F-BA13-9588DD96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99387"/>
            <a:ext cx="5157787" cy="4056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F353A-BDD9-43EB-B0AB-AAE09E9D2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2B5A6D-862D-4500-8909-3676B8D1FF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99387"/>
            <a:ext cx="5183188" cy="4056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53455-BBDE-4108-A60A-532C6C3A6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4D70D-EC26-48D7-8DE1-1D60C8B3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B3EEBD-79E4-48D6-9B2C-69ECEB5E6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F7DCC0-2250-4E5F-BF39-37DBABA05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395977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5628E-A8E7-4F96-8211-165108073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| Division | Office">
            <a:extLst>
              <a:ext uri="{FF2B5EF4-FFF2-40B4-BE49-F238E27FC236}">
                <a16:creationId xmlns:a16="http://schemas.microsoft.com/office/drawing/2014/main" id="{8B52F76C-30E5-46F0-B8A6-89943F1FFB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1760" y="1590636"/>
            <a:ext cx="4479925" cy="301752"/>
          </a:xfrm>
          <a:solidFill>
            <a:srgbClr val="000000"/>
          </a:solidFill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12A2DE-DA49-44CA-A649-105ADFB1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51A21A-3A34-4D49-BAEB-910AC0CCE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01C17F-EE2E-4920-B8B9-559F1BFC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87532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07C4E3-08A3-4E4F-ACFF-31A66363D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F2A68C-DC7B-47C5-97F2-2B5006309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CF762-F1E4-4622-8E59-C8C16AC88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973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 Title Slide+FHWA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C93A173-A2BD-4852-9CB5-703957F6D2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0"/>
            <a:ext cx="12196763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  <a:gd name="connsiteX4" fmla="*/ 0 w 12192000"/>
              <a:gd name="connsiteY4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0 w 12192000"/>
              <a:gd name="connsiteY4" fmla="*/ 3429000 h 3429000"/>
              <a:gd name="connsiteX5" fmla="*/ 0 w 12192000"/>
              <a:gd name="connsiteY5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1190625 w 12192000"/>
              <a:gd name="connsiteY4" fmla="*/ 3419475 h 3429000"/>
              <a:gd name="connsiteX5" fmla="*/ 0 w 12192000"/>
              <a:gd name="connsiteY5" fmla="*/ 3429000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06000 w 12192000"/>
              <a:gd name="connsiteY4" fmla="*/ 2228850 h 3429000"/>
              <a:gd name="connsiteX5" fmla="*/ 0 w 12192000"/>
              <a:gd name="connsiteY5" fmla="*/ 3429000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06000 w 12192000"/>
              <a:gd name="connsiteY4" fmla="*/ 2228850 h 3429000"/>
              <a:gd name="connsiteX5" fmla="*/ 0 w 12192000"/>
              <a:gd name="connsiteY5" fmla="*/ 2257425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15525 w 12192000"/>
              <a:gd name="connsiteY4" fmla="*/ 2247900 h 3429000"/>
              <a:gd name="connsiteX5" fmla="*/ 0 w 12192000"/>
              <a:gd name="connsiteY5" fmla="*/ 2257425 h 3429000"/>
              <a:gd name="connsiteX6" fmla="*/ 0 w 12192000"/>
              <a:gd name="connsiteY6" fmla="*/ 0 h 3429000"/>
              <a:gd name="connsiteX0" fmla="*/ 4763 w 12196763"/>
              <a:gd name="connsiteY0" fmla="*/ 0 h 3429000"/>
              <a:gd name="connsiteX1" fmla="*/ 12196763 w 12196763"/>
              <a:gd name="connsiteY1" fmla="*/ 0 h 3429000"/>
              <a:gd name="connsiteX2" fmla="*/ 12196763 w 12196763"/>
              <a:gd name="connsiteY2" fmla="*/ 3429000 h 3429000"/>
              <a:gd name="connsiteX3" fmla="*/ 9910763 w 12196763"/>
              <a:gd name="connsiteY3" fmla="*/ 3429000 h 3429000"/>
              <a:gd name="connsiteX4" fmla="*/ 9920288 w 12196763"/>
              <a:gd name="connsiteY4" fmla="*/ 2247900 h 3429000"/>
              <a:gd name="connsiteX5" fmla="*/ 0 w 12196763"/>
              <a:gd name="connsiteY5" fmla="*/ 2243137 h 3429000"/>
              <a:gd name="connsiteX6" fmla="*/ 4763 w 12196763"/>
              <a:gd name="connsiteY6" fmla="*/ 0 h 3429000"/>
              <a:gd name="connsiteX0" fmla="*/ 4763 w 12196763"/>
              <a:gd name="connsiteY0" fmla="*/ 0 h 3429000"/>
              <a:gd name="connsiteX1" fmla="*/ 12196763 w 12196763"/>
              <a:gd name="connsiteY1" fmla="*/ 0 h 3429000"/>
              <a:gd name="connsiteX2" fmla="*/ 12196763 w 12196763"/>
              <a:gd name="connsiteY2" fmla="*/ 3429000 h 3429000"/>
              <a:gd name="connsiteX3" fmla="*/ 9910763 w 12196763"/>
              <a:gd name="connsiteY3" fmla="*/ 3429000 h 3429000"/>
              <a:gd name="connsiteX4" fmla="*/ 9907588 w 12196763"/>
              <a:gd name="connsiteY4" fmla="*/ 2238375 h 3429000"/>
              <a:gd name="connsiteX5" fmla="*/ 0 w 12196763"/>
              <a:gd name="connsiteY5" fmla="*/ 2243137 h 3429000"/>
              <a:gd name="connsiteX6" fmla="*/ 4763 w 12196763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6763" h="3429000">
                <a:moveTo>
                  <a:pt x="4763" y="0"/>
                </a:moveTo>
                <a:lnTo>
                  <a:pt x="12196763" y="0"/>
                </a:lnTo>
                <a:lnTo>
                  <a:pt x="12196763" y="3429000"/>
                </a:lnTo>
                <a:lnTo>
                  <a:pt x="9910763" y="3429000"/>
                </a:lnTo>
                <a:cubicBezTo>
                  <a:pt x="9909705" y="3032125"/>
                  <a:pt x="9908646" y="2635250"/>
                  <a:pt x="9907588" y="2238375"/>
                </a:cubicBezTo>
                <a:lnTo>
                  <a:pt x="0" y="2243137"/>
                </a:lnTo>
                <a:cubicBezTo>
                  <a:pt x="1588" y="1495425"/>
                  <a:pt x="3175" y="747712"/>
                  <a:pt x="47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t" anchorCtr="1"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 and Mark as decorative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0" y="2247900"/>
            <a:ext cx="9899780" cy="2314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fhwa logo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8506219B-D0A2-419D-85AC-0F581ABBB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10552"/>
            <a:ext cx="2743200" cy="105848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49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200993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1 Title Slide_5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C93A173-A2BD-4852-9CB5-703957F6D2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0"/>
            <a:ext cx="12196763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  <a:gd name="connsiteX4" fmla="*/ 0 w 12192000"/>
              <a:gd name="connsiteY4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0 w 12192000"/>
              <a:gd name="connsiteY4" fmla="*/ 3429000 h 3429000"/>
              <a:gd name="connsiteX5" fmla="*/ 0 w 12192000"/>
              <a:gd name="connsiteY5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1190625 w 12192000"/>
              <a:gd name="connsiteY4" fmla="*/ 3419475 h 3429000"/>
              <a:gd name="connsiteX5" fmla="*/ 0 w 12192000"/>
              <a:gd name="connsiteY5" fmla="*/ 3429000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06000 w 12192000"/>
              <a:gd name="connsiteY4" fmla="*/ 2228850 h 3429000"/>
              <a:gd name="connsiteX5" fmla="*/ 0 w 12192000"/>
              <a:gd name="connsiteY5" fmla="*/ 3429000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06000 w 12192000"/>
              <a:gd name="connsiteY4" fmla="*/ 2228850 h 3429000"/>
              <a:gd name="connsiteX5" fmla="*/ 0 w 12192000"/>
              <a:gd name="connsiteY5" fmla="*/ 2257425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15525 w 12192000"/>
              <a:gd name="connsiteY4" fmla="*/ 2247900 h 3429000"/>
              <a:gd name="connsiteX5" fmla="*/ 0 w 12192000"/>
              <a:gd name="connsiteY5" fmla="*/ 2257425 h 3429000"/>
              <a:gd name="connsiteX6" fmla="*/ 0 w 12192000"/>
              <a:gd name="connsiteY6" fmla="*/ 0 h 3429000"/>
              <a:gd name="connsiteX0" fmla="*/ 4763 w 12196763"/>
              <a:gd name="connsiteY0" fmla="*/ 0 h 3429000"/>
              <a:gd name="connsiteX1" fmla="*/ 12196763 w 12196763"/>
              <a:gd name="connsiteY1" fmla="*/ 0 h 3429000"/>
              <a:gd name="connsiteX2" fmla="*/ 12196763 w 12196763"/>
              <a:gd name="connsiteY2" fmla="*/ 3429000 h 3429000"/>
              <a:gd name="connsiteX3" fmla="*/ 9910763 w 12196763"/>
              <a:gd name="connsiteY3" fmla="*/ 3429000 h 3429000"/>
              <a:gd name="connsiteX4" fmla="*/ 9920288 w 12196763"/>
              <a:gd name="connsiteY4" fmla="*/ 2247900 h 3429000"/>
              <a:gd name="connsiteX5" fmla="*/ 0 w 12196763"/>
              <a:gd name="connsiteY5" fmla="*/ 2243137 h 3429000"/>
              <a:gd name="connsiteX6" fmla="*/ 4763 w 12196763"/>
              <a:gd name="connsiteY6" fmla="*/ 0 h 3429000"/>
              <a:gd name="connsiteX0" fmla="*/ 4763 w 12196763"/>
              <a:gd name="connsiteY0" fmla="*/ 0 h 3429000"/>
              <a:gd name="connsiteX1" fmla="*/ 12196763 w 12196763"/>
              <a:gd name="connsiteY1" fmla="*/ 0 h 3429000"/>
              <a:gd name="connsiteX2" fmla="*/ 12196763 w 12196763"/>
              <a:gd name="connsiteY2" fmla="*/ 3429000 h 3429000"/>
              <a:gd name="connsiteX3" fmla="*/ 9910763 w 12196763"/>
              <a:gd name="connsiteY3" fmla="*/ 3429000 h 3429000"/>
              <a:gd name="connsiteX4" fmla="*/ 9907588 w 12196763"/>
              <a:gd name="connsiteY4" fmla="*/ 2238375 h 3429000"/>
              <a:gd name="connsiteX5" fmla="*/ 0 w 12196763"/>
              <a:gd name="connsiteY5" fmla="*/ 2243137 h 3429000"/>
              <a:gd name="connsiteX6" fmla="*/ 4763 w 12196763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6763" h="3429000">
                <a:moveTo>
                  <a:pt x="4763" y="0"/>
                </a:moveTo>
                <a:lnTo>
                  <a:pt x="12196763" y="0"/>
                </a:lnTo>
                <a:lnTo>
                  <a:pt x="12196763" y="3429000"/>
                </a:lnTo>
                <a:lnTo>
                  <a:pt x="9910763" y="3429000"/>
                </a:lnTo>
                <a:cubicBezTo>
                  <a:pt x="9909705" y="3032125"/>
                  <a:pt x="9908646" y="2635250"/>
                  <a:pt x="9907588" y="2238375"/>
                </a:cubicBezTo>
                <a:lnTo>
                  <a:pt x="0" y="2243137"/>
                </a:lnTo>
                <a:cubicBezTo>
                  <a:pt x="1588" y="1495425"/>
                  <a:pt x="3175" y="747712"/>
                  <a:pt x="47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t" anchorCtr="1"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 and Mark as decorative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0" y="2247900"/>
            <a:ext cx="9899780" cy="2314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D59A735E-10FD-4B7E-8E27-AEEBDEC13C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3363" y="4562670"/>
            <a:ext cx="3348037" cy="1930206"/>
          </a:xfrm>
        </p:spPr>
        <p:txBody>
          <a:bodyPr anchor="t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FHWA LOGO + add Alternative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092091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 Title Slide+FHWA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A4BFBF-0F08-46E4-87A6-41FD10B208D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22479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and Mark as decorative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-1" y="2247900"/>
            <a:ext cx="12191999" cy="2314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811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811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fhwa logo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6ADBDCBA-205D-4B1A-BB6A-E887A51619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10552"/>
            <a:ext cx="2743200" cy="105848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3435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020137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2 Title Slide_5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A4BFBF-0F08-46E4-87A6-41FD10B208D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22479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and Mark as decorative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-1" y="2247900"/>
            <a:ext cx="12191999" cy="2314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811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811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D59A735E-10FD-4B7E-8E27-AEEBDEC13C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3363" y="4562670"/>
            <a:ext cx="3348037" cy="1930206"/>
          </a:xfrm>
        </p:spPr>
        <p:txBody>
          <a:bodyPr anchor="t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FHWA LOGO + add Alternative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44292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 Title Slide+FHWA whit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-1" y="2247900"/>
            <a:ext cx="12191999" cy="4610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811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811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fhwa white logo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9C99865B-72CB-408F-ADA5-24471B983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5010552"/>
            <a:ext cx="2743200" cy="105848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4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A4BFBF-0F08-46E4-87A6-41FD10B208D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22479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and Mark as decorative</a:t>
            </a:r>
          </a:p>
        </p:txBody>
      </p:sp>
    </p:spTree>
    <p:extLst>
      <p:ext uri="{BB962C8B-B14F-4D97-AF65-F5344CB8AC3E}">
        <p14:creationId xmlns:p14="http://schemas.microsoft.com/office/powerpoint/2010/main" val="100620331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 Title Slide_5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-1" y="2247900"/>
            <a:ext cx="12191999" cy="4610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811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811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A4BFBF-0F08-46E4-87A6-41FD10B208D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22479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and Mark as decorative</a:t>
            </a:r>
          </a:p>
        </p:txBody>
      </p:sp>
      <p:sp>
        <p:nvSpPr>
          <p:cNvPr id="11" name="Picture Placeholder 10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D59A735E-10FD-4B7E-8E27-AEEBDEC13C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3363" y="4562670"/>
            <a:ext cx="3348037" cy="1930206"/>
          </a:xfrm>
        </p:spPr>
        <p:txBody>
          <a:bodyPr anchor="t" anchorCtr="1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White FHWA LOGO + add Alternative Text</a:t>
            </a:r>
          </a:p>
        </p:txBody>
      </p:sp>
    </p:spTree>
    <p:extLst>
      <p:ext uri="{BB962C8B-B14F-4D97-AF65-F5344CB8AC3E}">
        <p14:creationId xmlns:p14="http://schemas.microsoft.com/office/powerpoint/2010/main" val="27002989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36E6319-8524-43D1-A766-EF265E497A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295414" cy="6858000"/>
          </a:xfrm>
          <a:custGeom>
            <a:avLst/>
            <a:gdLst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91138 w 5291138"/>
              <a:gd name="connsiteY2" fmla="*/ 6858000 h 6858000"/>
              <a:gd name="connsiteX3" fmla="*/ 0 w 5291138"/>
              <a:gd name="connsiteY3" fmla="*/ 6858000 h 6858000"/>
              <a:gd name="connsiteX4" fmla="*/ 0 w 5291138"/>
              <a:gd name="connsiteY4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5291138 w 5291138"/>
              <a:gd name="connsiteY3" fmla="*/ 6858000 h 6858000"/>
              <a:gd name="connsiteX4" fmla="*/ 0 w 5291138"/>
              <a:gd name="connsiteY4" fmla="*/ 6858000 h 6858000"/>
              <a:gd name="connsiteX5" fmla="*/ 0 w 5291138"/>
              <a:gd name="connsiteY5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5290457 w 5291138"/>
              <a:gd name="connsiteY3" fmla="*/ 5514392 h 6858000"/>
              <a:gd name="connsiteX4" fmla="*/ 5291138 w 5291138"/>
              <a:gd name="connsiteY4" fmla="*/ 6858000 h 6858000"/>
              <a:gd name="connsiteX5" fmla="*/ 0 w 5291138"/>
              <a:gd name="connsiteY5" fmla="*/ 6858000 h 6858000"/>
              <a:gd name="connsiteX6" fmla="*/ 0 w 5291138"/>
              <a:gd name="connsiteY6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5281127 w 5291138"/>
              <a:gd name="connsiteY3" fmla="*/ 5178490 h 6858000"/>
              <a:gd name="connsiteX4" fmla="*/ 5290457 w 5291138"/>
              <a:gd name="connsiteY4" fmla="*/ 5514392 h 6858000"/>
              <a:gd name="connsiteX5" fmla="*/ 5291138 w 5291138"/>
              <a:gd name="connsiteY5" fmla="*/ 6858000 h 6858000"/>
              <a:gd name="connsiteX6" fmla="*/ 0 w 5291138"/>
              <a:gd name="connsiteY6" fmla="*/ 6858000 h 6858000"/>
              <a:gd name="connsiteX7" fmla="*/ 0 w 5291138"/>
              <a:gd name="connsiteY7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5281127 w 5291138"/>
              <a:gd name="connsiteY3" fmla="*/ 1586204 h 6858000"/>
              <a:gd name="connsiteX4" fmla="*/ 5281127 w 5291138"/>
              <a:gd name="connsiteY4" fmla="*/ 5178490 h 6858000"/>
              <a:gd name="connsiteX5" fmla="*/ 5290457 w 5291138"/>
              <a:gd name="connsiteY5" fmla="*/ 5514392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2267339 w 5291138"/>
              <a:gd name="connsiteY3" fmla="*/ 1511559 h 6858000"/>
              <a:gd name="connsiteX4" fmla="*/ 5281127 w 5291138"/>
              <a:gd name="connsiteY4" fmla="*/ 5178490 h 6858000"/>
              <a:gd name="connsiteX5" fmla="*/ 5290457 w 5291138"/>
              <a:gd name="connsiteY5" fmla="*/ 5514392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2267339 w 5291138"/>
              <a:gd name="connsiteY3" fmla="*/ 1511559 h 6858000"/>
              <a:gd name="connsiteX4" fmla="*/ 3956180 w 5291138"/>
              <a:gd name="connsiteY4" fmla="*/ 5756988 h 6858000"/>
              <a:gd name="connsiteX5" fmla="*/ 5290457 w 5291138"/>
              <a:gd name="connsiteY5" fmla="*/ 5514392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2267339 w 5291138"/>
              <a:gd name="connsiteY3" fmla="*/ 1511559 h 6858000"/>
              <a:gd name="connsiteX4" fmla="*/ 3946655 w 5291138"/>
              <a:gd name="connsiteY4" fmla="*/ 5504575 h 6858000"/>
              <a:gd name="connsiteX5" fmla="*/ 5290457 w 5291138"/>
              <a:gd name="connsiteY5" fmla="*/ 5514392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2267339 w 5291138"/>
              <a:gd name="connsiteY3" fmla="*/ 1511559 h 6858000"/>
              <a:gd name="connsiteX4" fmla="*/ 3946655 w 5291138"/>
              <a:gd name="connsiteY4" fmla="*/ 5504575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2267339 w 5291138"/>
              <a:gd name="connsiteY3" fmla="*/ 1511559 h 6858000"/>
              <a:gd name="connsiteX4" fmla="*/ 3970468 w 5291138"/>
              <a:gd name="connsiteY4" fmla="*/ 5506956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2267339 w 5291138"/>
              <a:gd name="connsiteY3" fmla="*/ 1511559 h 6858000"/>
              <a:gd name="connsiteX4" fmla="*/ 3968087 w 5291138"/>
              <a:gd name="connsiteY4" fmla="*/ 5502194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90652 w 5291138"/>
              <a:gd name="connsiteY2" fmla="*/ 1362269 h 6858000"/>
              <a:gd name="connsiteX3" fmla="*/ 2267339 w 5291138"/>
              <a:gd name="connsiteY3" fmla="*/ 1511559 h 6858000"/>
              <a:gd name="connsiteX4" fmla="*/ 3968087 w 5291138"/>
              <a:gd name="connsiteY4" fmla="*/ 5502194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90652 w 5291138"/>
              <a:gd name="connsiteY2" fmla="*/ 1362269 h 6858000"/>
              <a:gd name="connsiteX3" fmla="*/ 3960407 w 5291138"/>
              <a:gd name="connsiteY3" fmla="*/ 1378209 h 6858000"/>
              <a:gd name="connsiteX4" fmla="*/ 3968087 w 5291138"/>
              <a:gd name="connsiteY4" fmla="*/ 5502194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90652 w 5291138"/>
              <a:gd name="connsiteY2" fmla="*/ 1362269 h 6858000"/>
              <a:gd name="connsiteX3" fmla="*/ 3950882 w 5291138"/>
              <a:gd name="connsiteY3" fmla="*/ 1337728 h 6858000"/>
              <a:gd name="connsiteX4" fmla="*/ 3968087 w 5291138"/>
              <a:gd name="connsiteY4" fmla="*/ 5502194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90652 w 5291138"/>
              <a:gd name="connsiteY2" fmla="*/ 1362269 h 6858000"/>
              <a:gd name="connsiteX3" fmla="*/ 3969932 w 5291138"/>
              <a:gd name="connsiteY3" fmla="*/ 1354397 h 6858000"/>
              <a:gd name="connsiteX4" fmla="*/ 3968087 w 5291138"/>
              <a:gd name="connsiteY4" fmla="*/ 5502194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90652 w 5291138"/>
              <a:gd name="connsiteY2" fmla="*/ 1328932 h 6858000"/>
              <a:gd name="connsiteX3" fmla="*/ 3969932 w 5291138"/>
              <a:gd name="connsiteY3" fmla="*/ 1354397 h 6858000"/>
              <a:gd name="connsiteX4" fmla="*/ 3968087 w 5291138"/>
              <a:gd name="connsiteY4" fmla="*/ 5502194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5414"/>
              <a:gd name="connsiteY0" fmla="*/ 0 h 6858000"/>
              <a:gd name="connsiteX1" fmla="*/ 5291138 w 5295414"/>
              <a:gd name="connsiteY1" fmla="*/ 0 h 6858000"/>
              <a:gd name="connsiteX2" fmla="*/ 5295414 w 5295414"/>
              <a:gd name="connsiteY2" fmla="*/ 1352744 h 6858000"/>
              <a:gd name="connsiteX3" fmla="*/ 3969932 w 5295414"/>
              <a:gd name="connsiteY3" fmla="*/ 1354397 h 6858000"/>
              <a:gd name="connsiteX4" fmla="*/ 3968087 w 5295414"/>
              <a:gd name="connsiteY4" fmla="*/ 5502194 h 6858000"/>
              <a:gd name="connsiteX5" fmla="*/ 5288076 w 5295414"/>
              <a:gd name="connsiteY5" fmla="*/ 5502486 h 6858000"/>
              <a:gd name="connsiteX6" fmla="*/ 5291138 w 5295414"/>
              <a:gd name="connsiteY6" fmla="*/ 6858000 h 6858000"/>
              <a:gd name="connsiteX7" fmla="*/ 0 w 5295414"/>
              <a:gd name="connsiteY7" fmla="*/ 6858000 h 6858000"/>
              <a:gd name="connsiteX8" fmla="*/ 0 w 5295414"/>
              <a:gd name="connsiteY8" fmla="*/ 0 h 6858000"/>
              <a:gd name="connsiteX0" fmla="*/ 0 w 5295414"/>
              <a:gd name="connsiteY0" fmla="*/ 0 h 6858000"/>
              <a:gd name="connsiteX1" fmla="*/ 5291138 w 5295414"/>
              <a:gd name="connsiteY1" fmla="*/ 0 h 6858000"/>
              <a:gd name="connsiteX2" fmla="*/ 5295414 w 5295414"/>
              <a:gd name="connsiteY2" fmla="*/ 1352744 h 6858000"/>
              <a:gd name="connsiteX3" fmla="*/ 3969932 w 5295414"/>
              <a:gd name="connsiteY3" fmla="*/ 1354397 h 6858000"/>
              <a:gd name="connsiteX4" fmla="*/ 3968087 w 5295414"/>
              <a:gd name="connsiteY4" fmla="*/ 5502194 h 6858000"/>
              <a:gd name="connsiteX5" fmla="*/ 5291251 w 5295414"/>
              <a:gd name="connsiteY5" fmla="*/ 5505661 h 6858000"/>
              <a:gd name="connsiteX6" fmla="*/ 5291138 w 5295414"/>
              <a:gd name="connsiteY6" fmla="*/ 6858000 h 6858000"/>
              <a:gd name="connsiteX7" fmla="*/ 0 w 5295414"/>
              <a:gd name="connsiteY7" fmla="*/ 6858000 h 6858000"/>
              <a:gd name="connsiteX8" fmla="*/ 0 w 5295414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95414" h="6858000">
                <a:moveTo>
                  <a:pt x="0" y="0"/>
                </a:moveTo>
                <a:lnTo>
                  <a:pt x="5291138" y="0"/>
                </a:lnTo>
                <a:cubicBezTo>
                  <a:pt x="5292563" y="450915"/>
                  <a:pt x="5293989" y="901829"/>
                  <a:pt x="5295414" y="1352744"/>
                </a:cubicBezTo>
                <a:lnTo>
                  <a:pt x="3969932" y="1354397"/>
                </a:lnTo>
                <a:lnTo>
                  <a:pt x="3968087" y="5502194"/>
                </a:lnTo>
                <a:lnTo>
                  <a:pt x="5291251" y="5505661"/>
                </a:lnTo>
                <a:cubicBezTo>
                  <a:pt x="5292272" y="5957499"/>
                  <a:pt x="5290117" y="6406162"/>
                  <a:pt x="5291138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BDCDB-E7D8-4CF6-9DFE-C7CD88A5C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825" y="365126"/>
            <a:ext cx="5956974" cy="8945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084E8-A934-4875-A3C0-33716A566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9380" y="1399593"/>
            <a:ext cx="4654419" cy="46279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43C0D-6700-4DCB-97D9-01C1F9A51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58A24-AE25-4274-863F-554902EBE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4B317-E831-4129-90F8-C39425D1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EA30C3-E91D-4748-99CC-B1B8ED4E92B1}"/>
              </a:ext>
            </a:extLst>
          </p:cNvPr>
          <p:cNvSpPr/>
          <p:nvPr userDrawn="1"/>
        </p:nvSpPr>
        <p:spPr>
          <a:xfrm>
            <a:off x="3962400" y="1355725"/>
            <a:ext cx="2635568" cy="4143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C61A8C33-1D5B-4BEB-905C-7D14C5774D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378" y="2458705"/>
            <a:ext cx="1760895" cy="173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6034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 Title Slide+FHWA whit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-1" y="2247900"/>
            <a:ext cx="12191999" cy="4610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811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811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0" name="fhwa white logo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9C99865B-72CB-408F-ADA5-24471B983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5010552"/>
            <a:ext cx="2743200" cy="105848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4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052133-F35F-4379-ACE5-09C45CEC8677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10AB97-92C9-40B6-B65F-7FB1F51538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A4BFBF-0F08-46E4-87A6-41FD10B208D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22479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and Mark as decorative</a:t>
            </a:r>
          </a:p>
        </p:txBody>
      </p:sp>
    </p:spTree>
    <p:extLst>
      <p:ext uri="{BB962C8B-B14F-4D97-AF65-F5344CB8AC3E}">
        <p14:creationId xmlns:p14="http://schemas.microsoft.com/office/powerpoint/2010/main" val="4140431475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864A2BA-3510-4E48-A5BC-069DA9825D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2324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3FC9CA-B08F-4C31-80EF-D4A53A324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576" y="375461"/>
            <a:ext cx="8450424" cy="2246441"/>
          </a:xfrm>
          <a:solidFill>
            <a:schemeClr val="tx1"/>
          </a:solidFill>
        </p:spPr>
        <p:txBody>
          <a:bodyPr anchor="ctr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B073C-7848-4C69-890B-6E42CC3CD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5060" y="2836507"/>
            <a:ext cx="5842389" cy="325314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F483C-E674-4A72-9D6E-318F58621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DC33C-AD81-4249-9421-61C858F49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62FF0-4D68-4AE0-B41A-549C7B191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132999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HWA Short White logo">
            <a:extLst>
              <a:ext uri="{FF2B5EF4-FFF2-40B4-BE49-F238E27FC236}">
                <a16:creationId xmlns:a16="http://schemas.microsoft.com/office/drawing/2014/main" id="{B371C037-1858-4D8B-A4E6-6448EF03FE6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982200" y="265113"/>
            <a:ext cx="1685925" cy="13255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FHWA LOGO + add Alternative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BDCDB-E7D8-4CF6-9DFE-C7CD88A5C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ubtitle | Division | Office">
            <a:extLst>
              <a:ext uri="{FF2B5EF4-FFF2-40B4-BE49-F238E27FC236}">
                <a16:creationId xmlns:a16="http://schemas.microsoft.com/office/drawing/2014/main" id="{46B6C784-5FDB-4658-AA8C-5EC29BBBBE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1760" y="1590636"/>
            <a:ext cx="4479925" cy="301752"/>
          </a:xfrm>
          <a:solidFill>
            <a:srgbClr val="000000"/>
          </a:solidFill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084E8-A934-4875-A3C0-33716A566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43C0D-6700-4DCB-97D9-01C1F9A51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58A24-AE25-4274-863F-554902EBE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4B317-E831-4129-90F8-C39425D1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339439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1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BDCDB-E7D8-4CF6-9DFE-C7CD88A5C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0" y="265073"/>
            <a:ext cx="7315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| Division | Office">
            <a:extLst>
              <a:ext uri="{FF2B5EF4-FFF2-40B4-BE49-F238E27FC236}">
                <a16:creationId xmlns:a16="http://schemas.microsoft.com/office/drawing/2014/main" id="{160113D8-E809-4A7D-890C-65B7421F06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1760" y="1590636"/>
            <a:ext cx="4479925" cy="301752"/>
          </a:xfrm>
          <a:solidFill>
            <a:srgbClr val="000000"/>
          </a:solidFill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084E8-A934-4875-A3C0-33716A566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43C0D-6700-4DCB-97D9-01C1F9A51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58A24-AE25-4274-863F-554902EBE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4B317-E831-4129-90F8-C39425D1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200292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DD137-1F2D-4F01-A5F2-F1C7E700F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0" y="265073"/>
            <a:ext cx="7315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| Division | Office">
            <a:extLst>
              <a:ext uri="{FF2B5EF4-FFF2-40B4-BE49-F238E27FC236}">
                <a16:creationId xmlns:a16="http://schemas.microsoft.com/office/drawing/2014/main" id="{71855BE6-EAB5-46AB-B20E-765C789955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1760" y="1590636"/>
            <a:ext cx="4479925" cy="301752"/>
          </a:xfrm>
          <a:solidFill>
            <a:srgbClr val="000000"/>
          </a:solidFill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0897D-73F2-4EC7-AD0F-9FD3C263CE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08718"/>
            <a:ext cx="5181600" cy="3946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355A6-CA6F-4FDD-9B7B-9261FF8C0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08718"/>
            <a:ext cx="5181600" cy="3946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616D8-D811-4C49-AA33-B7A51458E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7EE519-B6C0-49F1-A7B8-59BC3740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6CDAD-2399-4A33-9364-369754EBE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830321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9403485-A793-450D-A9D1-1BCF623E3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0" y="265111"/>
            <a:ext cx="7315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ubtitle | Division | Office">
            <a:extLst>
              <a:ext uri="{FF2B5EF4-FFF2-40B4-BE49-F238E27FC236}">
                <a16:creationId xmlns:a16="http://schemas.microsoft.com/office/drawing/2014/main" id="{4184A5EA-A38C-44FF-9015-8DC59EA613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1760" y="1590636"/>
            <a:ext cx="4479925" cy="301752"/>
          </a:xfrm>
          <a:solidFill>
            <a:srgbClr val="000000"/>
          </a:solidFill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927DA-A789-4A4F-BA13-9588DD96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99387"/>
            <a:ext cx="5157787" cy="4056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F353A-BDD9-43EB-B0AB-AAE09E9D2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2B5A6D-862D-4500-8909-3676B8D1FF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99387"/>
            <a:ext cx="5183188" cy="4056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53455-BBDE-4108-A60A-532C6C3A6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4D70D-EC26-48D7-8DE1-1D60C8B3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B3EEBD-79E4-48D6-9B2C-69ECEB5E6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F7DCC0-2250-4E5F-BF39-37DBABA05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393082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5628E-A8E7-4F96-8211-165108073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| Division | Office">
            <a:extLst>
              <a:ext uri="{FF2B5EF4-FFF2-40B4-BE49-F238E27FC236}">
                <a16:creationId xmlns:a16="http://schemas.microsoft.com/office/drawing/2014/main" id="{8B52F76C-30E5-46F0-B8A6-89943F1FFB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1760" y="1590636"/>
            <a:ext cx="4479925" cy="301752"/>
          </a:xfrm>
          <a:solidFill>
            <a:srgbClr val="000000"/>
          </a:solidFill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12A2DE-DA49-44CA-A649-105ADFB1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51A21A-3A34-4D49-BAEB-910AC0CCE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01C17F-EE2E-4920-B8B9-559F1BFC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789038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807C4E3-08A3-4E4F-ACFF-31A66363D8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AF2A68C-DC7B-47C5-97F2-2B5006309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51CF762-F1E4-4622-8E59-C8C16AC888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64217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1 Title Slide+FHWA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C93A173-A2BD-4852-9CB5-703957F6D2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0"/>
            <a:ext cx="12196763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  <a:gd name="connsiteX4" fmla="*/ 0 w 12192000"/>
              <a:gd name="connsiteY4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0 w 12192000"/>
              <a:gd name="connsiteY4" fmla="*/ 3429000 h 3429000"/>
              <a:gd name="connsiteX5" fmla="*/ 0 w 12192000"/>
              <a:gd name="connsiteY5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1190625 w 12192000"/>
              <a:gd name="connsiteY4" fmla="*/ 3419475 h 3429000"/>
              <a:gd name="connsiteX5" fmla="*/ 0 w 12192000"/>
              <a:gd name="connsiteY5" fmla="*/ 3429000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06000 w 12192000"/>
              <a:gd name="connsiteY4" fmla="*/ 2228850 h 3429000"/>
              <a:gd name="connsiteX5" fmla="*/ 0 w 12192000"/>
              <a:gd name="connsiteY5" fmla="*/ 3429000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06000 w 12192000"/>
              <a:gd name="connsiteY4" fmla="*/ 2228850 h 3429000"/>
              <a:gd name="connsiteX5" fmla="*/ 0 w 12192000"/>
              <a:gd name="connsiteY5" fmla="*/ 2257425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15525 w 12192000"/>
              <a:gd name="connsiteY4" fmla="*/ 2247900 h 3429000"/>
              <a:gd name="connsiteX5" fmla="*/ 0 w 12192000"/>
              <a:gd name="connsiteY5" fmla="*/ 2257425 h 3429000"/>
              <a:gd name="connsiteX6" fmla="*/ 0 w 12192000"/>
              <a:gd name="connsiteY6" fmla="*/ 0 h 3429000"/>
              <a:gd name="connsiteX0" fmla="*/ 4763 w 12196763"/>
              <a:gd name="connsiteY0" fmla="*/ 0 h 3429000"/>
              <a:gd name="connsiteX1" fmla="*/ 12196763 w 12196763"/>
              <a:gd name="connsiteY1" fmla="*/ 0 h 3429000"/>
              <a:gd name="connsiteX2" fmla="*/ 12196763 w 12196763"/>
              <a:gd name="connsiteY2" fmla="*/ 3429000 h 3429000"/>
              <a:gd name="connsiteX3" fmla="*/ 9910763 w 12196763"/>
              <a:gd name="connsiteY3" fmla="*/ 3429000 h 3429000"/>
              <a:gd name="connsiteX4" fmla="*/ 9920288 w 12196763"/>
              <a:gd name="connsiteY4" fmla="*/ 2247900 h 3429000"/>
              <a:gd name="connsiteX5" fmla="*/ 0 w 12196763"/>
              <a:gd name="connsiteY5" fmla="*/ 2243137 h 3429000"/>
              <a:gd name="connsiteX6" fmla="*/ 4763 w 12196763"/>
              <a:gd name="connsiteY6" fmla="*/ 0 h 3429000"/>
              <a:gd name="connsiteX0" fmla="*/ 4763 w 12196763"/>
              <a:gd name="connsiteY0" fmla="*/ 0 h 3429000"/>
              <a:gd name="connsiteX1" fmla="*/ 12196763 w 12196763"/>
              <a:gd name="connsiteY1" fmla="*/ 0 h 3429000"/>
              <a:gd name="connsiteX2" fmla="*/ 12196763 w 12196763"/>
              <a:gd name="connsiteY2" fmla="*/ 3429000 h 3429000"/>
              <a:gd name="connsiteX3" fmla="*/ 9910763 w 12196763"/>
              <a:gd name="connsiteY3" fmla="*/ 3429000 h 3429000"/>
              <a:gd name="connsiteX4" fmla="*/ 9907588 w 12196763"/>
              <a:gd name="connsiteY4" fmla="*/ 2238375 h 3429000"/>
              <a:gd name="connsiteX5" fmla="*/ 0 w 12196763"/>
              <a:gd name="connsiteY5" fmla="*/ 2243137 h 3429000"/>
              <a:gd name="connsiteX6" fmla="*/ 4763 w 12196763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6763" h="3429000">
                <a:moveTo>
                  <a:pt x="4763" y="0"/>
                </a:moveTo>
                <a:lnTo>
                  <a:pt x="12196763" y="0"/>
                </a:lnTo>
                <a:lnTo>
                  <a:pt x="12196763" y="3429000"/>
                </a:lnTo>
                <a:lnTo>
                  <a:pt x="9910763" y="3429000"/>
                </a:lnTo>
                <a:cubicBezTo>
                  <a:pt x="9909705" y="3032125"/>
                  <a:pt x="9908646" y="2635250"/>
                  <a:pt x="9907588" y="2238375"/>
                </a:cubicBezTo>
                <a:lnTo>
                  <a:pt x="0" y="2243137"/>
                </a:lnTo>
                <a:cubicBezTo>
                  <a:pt x="1588" y="1495425"/>
                  <a:pt x="3175" y="747712"/>
                  <a:pt x="47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t" anchorCtr="1"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 and Mark as decorative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0" y="2247900"/>
            <a:ext cx="9899780" cy="2314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fhwa logo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8506219B-D0A2-419D-85AC-0F581ABBBE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10552"/>
            <a:ext cx="2743200" cy="105848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49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143790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1 Title Slide_5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8C93A173-A2BD-4852-9CB5-703957F6D200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4764" y="0"/>
            <a:ext cx="12196763" cy="3429000"/>
          </a:xfrm>
          <a:custGeom>
            <a:avLst/>
            <a:gdLst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0 w 12192000"/>
              <a:gd name="connsiteY3" fmla="*/ 3429000 h 3429000"/>
              <a:gd name="connsiteX4" fmla="*/ 0 w 12192000"/>
              <a:gd name="connsiteY4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0 w 12192000"/>
              <a:gd name="connsiteY4" fmla="*/ 3429000 h 3429000"/>
              <a:gd name="connsiteX5" fmla="*/ 0 w 12192000"/>
              <a:gd name="connsiteY5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1190625 w 12192000"/>
              <a:gd name="connsiteY4" fmla="*/ 3419475 h 3429000"/>
              <a:gd name="connsiteX5" fmla="*/ 0 w 12192000"/>
              <a:gd name="connsiteY5" fmla="*/ 3429000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06000 w 12192000"/>
              <a:gd name="connsiteY4" fmla="*/ 2228850 h 3429000"/>
              <a:gd name="connsiteX5" fmla="*/ 0 w 12192000"/>
              <a:gd name="connsiteY5" fmla="*/ 3429000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06000 w 12192000"/>
              <a:gd name="connsiteY4" fmla="*/ 2228850 h 3429000"/>
              <a:gd name="connsiteX5" fmla="*/ 0 w 12192000"/>
              <a:gd name="connsiteY5" fmla="*/ 2257425 h 3429000"/>
              <a:gd name="connsiteX6" fmla="*/ 0 w 12192000"/>
              <a:gd name="connsiteY6" fmla="*/ 0 h 3429000"/>
              <a:gd name="connsiteX0" fmla="*/ 0 w 12192000"/>
              <a:gd name="connsiteY0" fmla="*/ 0 h 3429000"/>
              <a:gd name="connsiteX1" fmla="*/ 12192000 w 12192000"/>
              <a:gd name="connsiteY1" fmla="*/ 0 h 3429000"/>
              <a:gd name="connsiteX2" fmla="*/ 12192000 w 12192000"/>
              <a:gd name="connsiteY2" fmla="*/ 3429000 h 3429000"/>
              <a:gd name="connsiteX3" fmla="*/ 9906000 w 12192000"/>
              <a:gd name="connsiteY3" fmla="*/ 3429000 h 3429000"/>
              <a:gd name="connsiteX4" fmla="*/ 9915525 w 12192000"/>
              <a:gd name="connsiteY4" fmla="*/ 2247900 h 3429000"/>
              <a:gd name="connsiteX5" fmla="*/ 0 w 12192000"/>
              <a:gd name="connsiteY5" fmla="*/ 2257425 h 3429000"/>
              <a:gd name="connsiteX6" fmla="*/ 0 w 12192000"/>
              <a:gd name="connsiteY6" fmla="*/ 0 h 3429000"/>
              <a:gd name="connsiteX0" fmla="*/ 4763 w 12196763"/>
              <a:gd name="connsiteY0" fmla="*/ 0 h 3429000"/>
              <a:gd name="connsiteX1" fmla="*/ 12196763 w 12196763"/>
              <a:gd name="connsiteY1" fmla="*/ 0 h 3429000"/>
              <a:gd name="connsiteX2" fmla="*/ 12196763 w 12196763"/>
              <a:gd name="connsiteY2" fmla="*/ 3429000 h 3429000"/>
              <a:gd name="connsiteX3" fmla="*/ 9910763 w 12196763"/>
              <a:gd name="connsiteY3" fmla="*/ 3429000 h 3429000"/>
              <a:gd name="connsiteX4" fmla="*/ 9920288 w 12196763"/>
              <a:gd name="connsiteY4" fmla="*/ 2247900 h 3429000"/>
              <a:gd name="connsiteX5" fmla="*/ 0 w 12196763"/>
              <a:gd name="connsiteY5" fmla="*/ 2243137 h 3429000"/>
              <a:gd name="connsiteX6" fmla="*/ 4763 w 12196763"/>
              <a:gd name="connsiteY6" fmla="*/ 0 h 3429000"/>
              <a:gd name="connsiteX0" fmla="*/ 4763 w 12196763"/>
              <a:gd name="connsiteY0" fmla="*/ 0 h 3429000"/>
              <a:gd name="connsiteX1" fmla="*/ 12196763 w 12196763"/>
              <a:gd name="connsiteY1" fmla="*/ 0 h 3429000"/>
              <a:gd name="connsiteX2" fmla="*/ 12196763 w 12196763"/>
              <a:gd name="connsiteY2" fmla="*/ 3429000 h 3429000"/>
              <a:gd name="connsiteX3" fmla="*/ 9910763 w 12196763"/>
              <a:gd name="connsiteY3" fmla="*/ 3429000 h 3429000"/>
              <a:gd name="connsiteX4" fmla="*/ 9907588 w 12196763"/>
              <a:gd name="connsiteY4" fmla="*/ 2238375 h 3429000"/>
              <a:gd name="connsiteX5" fmla="*/ 0 w 12196763"/>
              <a:gd name="connsiteY5" fmla="*/ 2243137 h 3429000"/>
              <a:gd name="connsiteX6" fmla="*/ 4763 w 12196763"/>
              <a:gd name="connsiteY6" fmla="*/ 0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6763" h="3429000">
                <a:moveTo>
                  <a:pt x="4763" y="0"/>
                </a:moveTo>
                <a:lnTo>
                  <a:pt x="12196763" y="0"/>
                </a:lnTo>
                <a:lnTo>
                  <a:pt x="12196763" y="3429000"/>
                </a:lnTo>
                <a:lnTo>
                  <a:pt x="9910763" y="3429000"/>
                </a:lnTo>
                <a:cubicBezTo>
                  <a:pt x="9909705" y="3032125"/>
                  <a:pt x="9908646" y="2635250"/>
                  <a:pt x="9907588" y="2238375"/>
                </a:cubicBezTo>
                <a:lnTo>
                  <a:pt x="0" y="2243137"/>
                </a:lnTo>
                <a:cubicBezTo>
                  <a:pt x="1588" y="1495425"/>
                  <a:pt x="3175" y="747712"/>
                  <a:pt x="4763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anchor="t" anchorCtr="1"/>
          <a:lstStyle>
            <a:lvl1pPr marL="0" indent="0">
              <a:buFont typeface="Arial" panose="020B0604020202020204" pitchFamily="34" charset="0"/>
              <a:buNone/>
              <a:defRPr/>
            </a:lvl1pPr>
          </a:lstStyle>
          <a:p>
            <a:r>
              <a:rPr lang="en-US" dirty="0"/>
              <a:t>Click icon to add picture and Mark as decorative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0" y="2247900"/>
            <a:ext cx="9899780" cy="2314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D59A735E-10FD-4B7E-8E27-AEEBDEC13C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3363" y="4562670"/>
            <a:ext cx="3348037" cy="1930206"/>
          </a:xfrm>
        </p:spPr>
        <p:txBody>
          <a:bodyPr anchor="t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FHWA LOGO + add Alternative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0664427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2 Title Slide+FHWA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A4BFBF-0F08-46E4-87A6-41FD10B208D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22479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and Mark as decorative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-1" y="2247900"/>
            <a:ext cx="12191999" cy="2314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811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811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fhwa logo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6ADBDCBA-205D-4B1A-BB6A-E887A51619D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010552"/>
            <a:ext cx="2743200" cy="1058485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34357"/>
            <a:ext cx="2743200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726747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3 Title Slide_5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-1" y="2247900"/>
            <a:ext cx="12191999" cy="4610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811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811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0052133-F35F-4379-ACE5-09C45CEC8677}" type="datetimeFigureOut">
              <a:rPr lang="en-US" smtClean="0"/>
              <a:pPr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210AB97-92C9-40B6-B65F-7FB1F51538F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A4BFBF-0F08-46E4-87A6-41FD10B208D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22479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and Mark as decorative</a:t>
            </a:r>
          </a:p>
        </p:txBody>
      </p:sp>
      <p:sp>
        <p:nvSpPr>
          <p:cNvPr id="11" name="Picture Placeholder 10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D59A735E-10FD-4B7E-8E27-AEEBDEC13C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3363" y="4562670"/>
            <a:ext cx="3348037" cy="1930206"/>
          </a:xfrm>
        </p:spPr>
        <p:txBody>
          <a:bodyPr anchor="t" anchorCtr="1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White FHWA LOGO + add Alternative Text</a:t>
            </a:r>
          </a:p>
        </p:txBody>
      </p:sp>
    </p:spTree>
    <p:extLst>
      <p:ext uri="{BB962C8B-B14F-4D97-AF65-F5344CB8AC3E}">
        <p14:creationId xmlns:p14="http://schemas.microsoft.com/office/powerpoint/2010/main" val="389656601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2 Title Slide_5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A4BFBF-0F08-46E4-87A6-41FD10B208D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22479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and Mark as decorative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-1" y="2247900"/>
            <a:ext cx="12191999" cy="231476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811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811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Picture Placeholder 10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D59A735E-10FD-4B7E-8E27-AEEBDEC13C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3363" y="4562670"/>
            <a:ext cx="3348037" cy="1930206"/>
          </a:xfrm>
        </p:spPr>
        <p:txBody>
          <a:bodyPr anchor="t" anchorCtr="1"/>
          <a:lstStyle>
            <a:lvl1pPr marL="0" indent="0">
              <a:buNone/>
              <a:defRPr/>
            </a:lvl1pPr>
          </a:lstStyle>
          <a:p>
            <a:r>
              <a:rPr lang="en-US" dirty="0"/>
              <a:t>Click to add FHWA LOGO + add Alternative Text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734841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3 Title Slide+FHWA white log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-1" y="2247900"/>
            <a:ext cx="12191999" cy="4610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811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811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fhwa white logo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9C99865B-72CB-408F-ADA5-24471B983DF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38200" y="5010552"/>
            <a:ext cx="2743200" cy="1058484"/>
          </a:xfrm>
          <a:prstGeom prst="rect">
            <a:avLst/>
          </a:prstGeom>
        </p:spPr>
      </p:pic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49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A4BFBF-0F08-46E4-87A6-41FD10B208D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22479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and Mark as decorative</a:t>
            </a:r>
          </a:p>
        </p:txBody>
      </p:sp>
    </p:spTree>
    <p:extLst>
      <p:ext uri="{BB962C8B-B14F-4D97-AF65-F5344CB8AC3E}">
        <p14:creationId xmlns:p14="http://schemas.microsoft.com/office/powerpoint/2010/main" val="131582822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3 Title Slide_508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2A3D39A1-6646-4427-A2E3-9A49BEBF9BDD}"/>
              </a:ext>
            </a:extLst>
          </p:cNvPr>
          <p:cNvSpPr/>
          <p:nvPr userDrawn="1"/>
        </p:nvSpPr>
        <p:spPr>
          <a:xfrm>
            <a:off x="-1" y="2247900"/>
            <a:ext cx="12191999" cy="46101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4313E89-6C73-4CCC-A18C-573433DE40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908110" y="2604990"/>
            <a:ext cx="8375780" cy="1242624"/>
          </a:xfrm>
        </p:spPr>
        <p:txBody>
          <a:bodyPr anchor="ctr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25E2E79-7D9D-4E24-A269-349232E42EC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908110" y="4015176"/>
            <a:ext cx="8375780" cy="547493"/>
          </a:xfrm>
        </p:spPr>
        <p:txBody>
          <a:bodyPr anchor="ctr"/>
          <a:lstStyle>
            <a:lvl1pPr marL="0" indent="0" algn="ctr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9AB7AD6-0515-41A1-BC7F-F650DA852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0AD78C-DEBA-4AF5-9117-F390258EA7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FBC300-38D5-4F31-9C98-782CF0E5F8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8A4BFBF-0F08-46E4-87A6-41FD10B208D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0"/>
            <a:ext cx="12192000" cy="22479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 algn="ctr">
              <a:buNone/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Click icon to add picture and Mark as decorative</a:t>
            </a:r>
          </a:p>
        </p:txBody>
      </p:sp>
      <p:sp>
        <p:nvSpPr>
          <p:cNvPr id="11" name="Picture Placeholder 10" descr="U.S. Department of Transportation&#10;Federal Highway Administration&#10;logo">
            <a:extLst>
              <a:ext uri="{FF2B5EF4-FFF2-40B4-BE49-F238E27FC236}">
                <a16:creationId xmlns:a16="http://schemas.microsoft.com/office/drawing/2014/main" id="{D59A735E-10FD-4B7E-8E27-AEEBDEC13C6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33363" y="4562670"/>
            <a:ext cx="3348037" cy="1930206"/>
          </a:xfrm>
        </p:spPr>
        <p:txBody>
          <a:bodyPr anchor="t" anchorCtr="1"/>
          <a:lstStyle>
            <a:lvl1pPr marL="0" indent="0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White FHWA LOGO + add Alternative Text</a:t>
            </a:r>
          </a:p>
        </p:txBody>
      </p:sp>
    </p:spTree>
    <p:extLst>
      <p:ext uri="{BB962C8B-B14F-4D97-AF65-F5344CB8AC3E}">
        <p14:creationId xmlns:p14="http://schemas.microsoft.com/office/powerpoint/2010/main" val="287147439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864A2BA-3510-4E48-A5BC-069DA9825D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2324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3FC9CA-B08F-4C31-80EF-D4A53A324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576" y="375461"/>
            <a:ext cx="8450424" cy="2246441"/>
          </a:xfrm>
          <a:solidFill>
            <a:schemeClr val="tx1"/>
          </a:solidFill>
        </p:spPr>
        <p:txBody>
          <a:bodyPr anchor="ctr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B073C-7848-4C69-890B-6E42CC3CD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5060" y="2836507"/>
            <a:ext cx="5842389" cy="325314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F483C-E674-4A72-9D6E-318F58621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DC33C-AD81-4249-9421-61C858F49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62FF0-4D68-4AE0-B41A-549C7B191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785179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9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HWA Short White logo">
            <a:extLst>
              <a:ext uri="{FF2B5EF4-FFF2-40B4-BE49-F238E27FC236}">
                <a16:creationId xmlns:a16="http://schemas.microsoft.com/office/drawing/2014/main" id="{B371C037-1858-4D8B-A4E6-6448EF03FE6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982200" y="265113"/>
            <a:ext cx="1685925" cy="13255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FHWA LOGO + add Alternative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BDCDB-E7D8-4CF6-9DFE-C7CD88A5C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ubtitle | Division | Office">
            <a:extLst>
              <a:ext uri="{FF2B5EF4-FFF2-40B4-BE49-F238E27FC236}">
                <a16:creationId xmlns:a16="http://schemas.microsoft.com/office/drawing/2014/main" id="{46B6C784-5FDB-4658-AA8C-5EC29BBBBE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1760" y="1590636"/>
            <a:ext cx="4479925" cy="301752"/>
          </a:xfrm>
          <a:solidFill>
            <a:srgbClr val="000000"/>
          </a:solidFill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084E8-A934-4875-A3C0-33716A566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43C0D-6700-4DCB-97D9-01C1F9A51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58A24-AE25-4274-863F-554902EBE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4B317-E831-4129-90F8-C39425D1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12755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.1 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2BDCDB-E7D8-4CF6-9DFE-C7CD88A5C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0" y="265073"/>
            <a:ext cx="7315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| Division | Office">
            <a:extLst>
              <a:ext uri="{FF2B5EF4-FFF2-40B4-BE49-F238E27FC236}">
                <a16:creationId xmlns:a16="http://schemas.microsoft.com/office/drawing/2014/main" id="{160113D8-E809-4A7D-890C-65B7421F062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1760" y="1590636"/>
            <a:ext cx="4479925" cy="301752"/>
          </a:xfrm>
          <a:solidFill>
            <a:srgbClr val="000000"/>
          </a:solidFill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084E8-A934-4875-A3C0-33716A566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43C0D-6700-4DCB-97D9-01C1F9A51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58A24-AE25-4274-863F-554902EBE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4B317-E831-4129-90F8-C39425D1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766201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BDD137-1F2D-4F01-A5F2-F1C7E700F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0" y="265073"/>
            <a:ext cx="7315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Subtitle | Division | Office">
            <a:extLst>
              <a:ext uri="{FF2B5EF4-FFF2-40B4-BE49-F238E27FC236}">
                <a16:creationId xmlns:a16="http://schemas.microsoft.com/office/drawing/2014/main" id="{71855BE6-EAB5-46AB-B20E-765C789955A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1760" y="1590636"/>
            <a:ext cx="4479925" cy="301752"/>
          </a:xfrm>
          <a:solidFill>
            <a:srgbClr val="000000"/>
          </a:solidFill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60897D-73F2-4EC7-AD0F-9FD3C263CEA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108718"/>
            <a:ext cx="5181600" cy="3946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0355A6-CA6F-4FDD-9B7B-9261FF8C09C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108718"/>
            <a:ext cx="5181600" cy="394685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D616D8-D811-4C49-AA33-B7A51458EF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F7EE519-B6C0-49F1-A7B8-59BC374051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586CDAD-2399-4A33-9364-369754EBE4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6522781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69403485-A793-450D-A9D1-1BCF623E39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0" y="265111"/>
            <a:ext cx="73152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2" name="Subtitle | Division | Office">
            <a:extLst>
              <a:ext uri="{FF2B5EF4-FFF2-40B4-BE49-F238E27FC236}">
                <a16:creationId xmlns:a16="http://schemas.microsoft.com/office/drawing/2014/main" id="{4184A5EA-A38C-44FF-9015-8DC59EA6134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1760" y="1590636"/>
            <a:ext cx="4479925" cy="301752"/>
          </a:xfrm>
          <a:solidFill>
            <a:srgbClr val="000000"/>
          </a:solidFill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7927DA-A789-4A4F-BA13-9588DD9663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99387"/>
            <a:ext cx="5157787" cy="4056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7F353A-BDD9-43EB-B0AB-AAE09E9D233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A2B5A6D-862D-4500-8909-3676B8D1FF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99387"/>
            <a:ext cx="5183188" cy="40568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453455-BBDE-4108-A60A-532C6C3A6DE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F04D70D-EC26-48D7-8DE1-1D60C8B38B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9B3EEBD-79E4-48D6-9B2C-69ECEB5E60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7F7DCC0-2250-4E5F-BF39-37DBABA055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2179232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05628E-A8E7-4F96-8211-165108073C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Subtitle | Division | Office">
            <a:extLst>
              <a:ext uri="{FF2B5EF4-FFF2-40B4-BE49-F238E27FC236}">
                <a16:creationId xmlns:a16="http://schemas.microsoft.com/office/drawing/2014/main" id="{8B52F76C-30E5-46F0-B8A6-89943F1FFBA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1760" y="1590636"/>
            <a:ext cx="4479925" cy="301752"/>
          </a:xfrm>
          <a:solidFill>
            <a:srgbClr val="000000"/>
          </a:solidFill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Click to edit Master text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512A2DE-DA49-44CA-A649-105ADFB10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551A21A-3A34-4D49-BAEB-910AC0CCEB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01C17F-EE2E-4920-B8B9-559F1BFC14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40973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336E6319-8524-43D1-A766-EF265E497A8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5295414" cy="6858000"/>
          </a:xfrm>
          <a:custGeom>
            <a:avLst/>
            <a:gdLst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91138 w 5291138"/>
              <a:gd name="connsiteY2" fmla="*/ 6858000 h 6858000"/>
              <a:gd name="connsiteX3" fmla="*/ 0 w 5291138"/>
              <a:gd name="connsiteY3" fmla="*/ 6858000 h 6858000"/>
              <a:gd name="connsiteX4" fmla="*/ 0 w 5291138"/>
              <a:gd name="connsiteY4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5291138 w 5291138"/>
              <a:gd name="connsiteY3" fmla="*/ 6858000 h 6858000"/>
              <a:gd name="connsiteX4" fmla="*/ 0 w 5291138"/>
              <a:gd name="connsiteY4" fmla="*/ 6858000 h 6858000"/>
              <a:gd name="connsiteX5" fmla="*/ 0 w 5291138"/>
              <a:gd name="connsiteY5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5290457 w 5291138"/>
              <a:gd name="connsiteY3" fmla="*/ 5514392 h 6858000"/>
              <a:gd name="connsiteX4" fmla="*/ 5291138 w 5291138"/>
              <a:gd name="connsiteY4" fmla="*/ 6858000 h 6858000"/>
              <a:gd name="connsiteX5" fmla="*/ 0 w 5291138"/>
              <a:gd name="connsiteY5" fmla="*/ 6858000 h 6858000"/>
              <a:gd name="connsiteX6" fmla="*/ 0 w 5291138"/>
              <a:gd name="connsiteY6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5281127 w 5291138"/>
              <a:gd name="connsiteY3" fmla="*/ 5178490 h 6858000"/>
              <a:gd name="connsiteX4" fmla="*/ 5290457 w 5291138"/>
              <a:gd name="connsiteY4" fmla="*/ 5514392 h 6858000"/>
              <a:gd name="connsiteX5" fmla="*/ 5291138 w 5291138"/>
              <a:gd name="connsiteY5" fmla="*/ 6858000 h 6858000"/>
              <a:gd name="connsiteX6" fmla="*/ 0 w 5291138"/>
              <a:gd name="connsiteY6" fmla="*/ 6858000 h 6858000"/>
              <a:gd name="connsiteX7" fmla="*/ 0 w 5291138"/>
              <a:gd name="connsiteY7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5281127 w 5291138"/>
              <a:gd name="connsiteY3" fmla="*/ 1586204 h 6858000"/>
              <a:gd name="connsiteX4" fmla="*/ 5281127 w 5291138"/>
              <a:gd name="connsiteY4" fmla="*/ 5178490 h 6858000"/>
              <a:gd name="connsiteX5" fmla="*/ 5290457 w 5291138"/>
              <a:gd name="connsiteY5" fmla="*/ 5514392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2267339 w 5291138"/>
              <a:gd name="connsiteY3" fmla="*/ 1511559 h 6858000"/>
              <a:gd name="connsiteX4" fmla="*/ 5281127 w 5291138"/>
              <a:gd name="connsiteY4" fmla="*/ 5178490 h 6858000"/>
              <a:gd name="connsiteX5" fmla="*/ 5290457 w 5291138"/>
              <a:gd name="connsiteY5" fmla="*/ 5514392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2267339 w 5291138"/>
              <a:gd name="connsiteY3" fmla="*/ 1511559 h 6858000"/>
              <a:gd name="connsiteX4" fmla="*/ 3956180 w 5291138"/>
              <a:gd name="connsiteY4" fmla="*/ 5756988 h 6858000"/>
              <a:gd name="connsiteX5" fmla="*/ 5290457 w 5291138"/>
              <a:gd name="connsiteY5" fmla="*/ 5514392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2267339 w 5291138"/>
              <a:gd name="connsiteY3" fmla="*/ 1511559 h 6858000"/>
              <a:gd name="connsiteX4" fmla="*/ 3946655 w 5291138"/>
              <a:gd name="connsiteY4" fmla="*/ 5504575 h 6858000"/>
              <a:gd name="connsiteX5" fmla="*/ 5290457 w 5291138"/>
              <a:gd name="connsiteY5" fmla="*/ 5514392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2267339 w 5291138"/>
              <a:gd name="connsiteY3" fmla="*/ 1511559 h 6858000"/>
              <a:gd name="connsiteX4" fmla="*/ 3946655 w 5291138"/>
              <a:gd name="connsiteY4" fmla="*/ 5504575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2267339 w 5291138"/>
              <a:gd name="connsiteY3" fmla="*/ 1511559 h 6858000"/>
              <a:gd name="connsiteX4" fmla="*/ 3970468 w 5291138"/>
              <a:gd name="connsiteY4" fmla="*/ 5506956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81127 w 5291138"/>
              <a:gd name="connsiteY2" fmla="*/ 1362269 h 6858000"/>
              <a:gd name="connsiteX3" fmla="*/ 2267339 w 5291138"/>
              <a:gd name="connsiteY3" fmla="*/ 1511559 h 6858000"/>
              <a:gd name="connsiteX4" fmla="*/ 3968087 w 5291138"/>
              <a:gd name="connsiteY4" fmla="*/ 5502194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90652 w 5291138"/>
              <a:gd name="connsiteY2" fmla="*/ 1362269 h 6858000"/>
              <a:gd name="connsiteX3" fmla="*/ 2267339 w 5291138"/>
              <a:gd name="connsiteY3" fmla="*/ 1511559 h 6858000"/>
              <a:gd name="connsiteX4" fmla="*/ 3968087 w 5291138"/>
              <a:gd name="connsiteY4" fmla="*/ 5502194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90652 w 5291138"/>
              <a:gd name="connsiteY2" fmla="*/ 1362269 h 6858000"/>
              <a:gd name="connsiteX3" fmla="*/ 3960407 w 5291138"/>
              <a:gd name="connsiteY3" fmla="*/ 1378209 h 6858000"/>
              <a:gd name="connsiteX4" fmla="*/ 3968087 w 5291138"/>
              <a:gd name="connsiteY4" fmla="*/ 5502194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90652 w 5291138"/>
              <a:gd name="connsiteY2" fmla="*/ 1362269 h 6858000"/>
              <a:gd name="connsiteX3" fmla="*/ 3950882 w 5291138"/>
              <a:gd name="connsiteY3" fmla="*/ 1337728 h 6858000"/>
              <a:gd name="connsiteX4" fmla="*/ 3968087 w 5291138"/>
              <a:gd name="connsiteY4" fmla="*/ 5502194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90652 w 5291138"/>
              <a:gd name="connsiteY2" fmla="*/ 1362269 h 6858000"/>
              <a:gd name="connsiteX3" fmla="*/ 3969932 w 5291138"/>
              <a:gd name="connsiteY3" fmla="*/ 1354397 h 6858000"/>
              <a:gd name="connsiteX4" fmla="*/ 3968087 w 5291138"/>
              <a:gd name="connsiteY4" fmla="*/ 5502194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1138"/>
              <a:gd name="connsiteY0" fmla="*/ 0 h 6858000"/>
              <a:gd name="connsiteX1" fmla="*/ 5291138 w 5291138"/>
              <a:gd name="connsiteY1" fmla="*/ 0 h 6858000"/>
              <a:gd name="connsiteX2" fmla="*/ 5290652 w 5291138"/>
              <a:gd name="connsiteY2" fmla="*/ 1328932 h 6858000"/>
              <a:gd name="connsiteX3" fmla="*/ 3969932 w 5291138"/>
              <a:gd name="connsiteY3" fmla="*/ 1354397 h 6858000"/>
              <a:gd name="connsiteX4" fmla="*/ 3968087 w 5291138"/>
              <a:gd name="connsiteY4" fmla="*/ 5502194 h 6858000"/>
              <a:gd name="connsiteX5" fmla="*/ 5288076 w 5291138"/>
              <a:gd name="connsiteY5" fmla="*/ 5502486 h 6858000"/>
              <a:gd name="connsiteX6" fmla="*/ 5291138 w 5291138"/>
              <a:gd name="connsiteY6" fmla="*/ 6858000 h 6858000"/>
              <a:gd name="connsiteX7" fmla="*/ 0 w 5291138"/>
              <a:gd name="connsiteY7" fmla="*/ 6858000 h 6858000"/>
              <a:gd name="connsiteX8" fmla="*/ 0 w 5291138"/>
              <a:gd name="connsiteY8" fmla="*/ 0 h 6858000"/>
              <a:gd name="connsiteX0" fmla="*/ 0 w 5295414"/>
              <a:gd name="connsiteY0" fmla="*/ 0 h 6858000"/>
              <a:gd name="connsiteX1" fmla="*/ 5291138 w 5295414"/>
              <a:gd name="connsiteY1" fmla="*/ 0 h 6858000"/>
              <a:gd name="connsiteX2" fmla="*/ 5295414 w 5295414"/>
              <a:gd name="connsiteY2" fmla="*/ 1352744 h 6858000"/>
              <a:gd name="connsiteX3" fmla="*/ 3969932 w 5295414"/>
              <a:gd name="connsiteY3" fmla="*/ 1354397 h 6858000"/>
              <a:gd name="connsiteX4" fmla="*/ 3968087 w 5295414"/>
              <a:gd name="connsiteY4" fmla="*/ 5502194 h 6858000"/>
              <a:gd name="connsiteX5" fmla="*/ 5288076 w 5295414"/>
              <a:gd name="connsiteY5" fmla="*/ 5502486 h 6858000"/>
              <a:gd name="connsiteX6" fmla="*/ 5291138 w 5295414"/>
              <a:gd name="connsiteY6" fmla="*/ 6858000 h 6858000"/>
              <a:gd name="connsiteX7" fmla="*/ 0 w 5295414"/>
              <a:gd name="connsiteY7" fmla="*/ 6858000 h 6858000"/>
              <a:gd name="connsiteX8" fmla="*/ 0 w 5295414"/>
              <a:gd name="connsiteY8" fmla="*/ 0 h 6858000"/>
              <a:gd name="connsiteX0" fmla="*/ 0 w 5295414"/>
              <a:gd name="connsiteY0" fmla="*/ 0 h 6858000"/>
              <a:gd name="connsiteX1" fmla="*/ 5291138 w 5295414"/>
              <a:gd name="connsiteY1" fmla="*/ 0 h 6858000"/>
              <a:gd name="connsiteX2" fmla="*/ 5295414 w 5295414"/>
              <a:gd name="connsiteY2" fmla="*/ 1352744 h 6858000"/>
              <a:gd name="connsiteX3" fmla="*/ 3969932 w 5295414"/>
              <a:gd name="connsiteY3" fmla="*/ 1354397 h 6858000"/>
              <a:gd name="connsiteX4" fmla="*/ 3968087 w 5295414"/>
              <a:gd name="connsiteY4" fmla="*/ 5502194 h 6858000"/>
              <a:gd name="connsiteX5" fmla="*/ 5291251 w 5295414"/>
              <a:gd name="connsiteY5" fmla="*/ 5505661 h 6858000"/>
              <a:gd name="connsiteX6" fmla="*/ 5291138 w 5295414"/>
              <a:gd name="connsiteY6" fmla="*/ 6858000 h 6858000"/>
              <a:gd name="connsiteX7" fmla="*/ 0 w 5295414"/>
              <a:gd name="connsiteY7" fmla="*/ 6858000 h 6858000"/>
              <a:gd name="connsiteX8" fmla="*/ 0 w 5295414"/>
              <a:gd name="connsiteY8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5295414" h="6858000">
                <a:moveTo>
                  <a:pt x="0" y="0"/>
                </a:moveTo>
                <a:lnTo>
                  <a:pt x="5291138" y="0"/>
                </a:lnTo>
                <a:cubicBezTo>
                  <a:pt x="5292563" y="450915"/>
                  <a:pt x="5293989" y="901829"/>
                  <a:pt x="5295414" y="1352744"/>
                </a:cubicBezTo>
                <a:lnTo>
                  <a:pt x="3969932" y="1354397"/>
                </a:lnTo>
                <a:lnTo>
                  <a:pt x="3968087" y="5502194"/>
                </a:lnTo>
                <a:lnTo>
                  <a:pt x="5291251" y="5505661"/>
                </a:lnTo>
                <a:cubicBezTo>
                  <a:pt x="5292272" y="5957499"/>
                  <a:pt x="5290117" y="6406162"/>
                  <a:pt x="5291138" y="6858000"/>
                </a:cubicBezTo>
                <a:lnTo>
                  <a:pt x="0" y="685800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BDCDB-E7D8-4CF6-9DFE-C7CD88A5C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6825" y="365126"/>
            <a:ext cx="5956974" cy="89450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084E8-A934-4875-A3C0-33716A5667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99380" y="1399593"/>
            <a:ext cx="4654419" cy="46279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43C0D-6700-4DCB-97D9-01C1F9A51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2133-F35F-4379-ACE5-09C45CEC8677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58A24-AE25-4274-863F-554902EBE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4B317-E831-4129-90F8-C39425D1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AB97-92C9-40B6-B65F-7FB1F51538F1}" type="slidenum">
              <a:rPr lang="en-US" smtClean="0"/>
              <a:t>‹#›</a:t>
            </a:fld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3EA30C3-E91D-4748-99CC-B1B8ED4E92B1}"/>
              </a:ext>
            </a:extLst>
          </p:cNvPr>
          <p:cNvSpPr/>
          <p:nvPr userDrawn="1"/>
        </p:nvSpPr>
        <p:spPr>
          <a:xfrm>
            <a:off x="3962400" y="1355725"/>
            <a:ext cx="2635568" cy="414337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 descr="Text&#10;&#10;Description automatically generated with low confidence">
            <a:extLst>
              <a:ext uri="{FF2B5EF4-FFF2-40B4-BE49-F238E27FC236}">
                <a16:creationId xmlns:a16="http://schemas.microsoft.com/office/drawing/2014/main" id="{C61A8C33-1D5B-4BEB-905C-7D14C5774D9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6378" y="2458705"/>
            <a:ext cx="1760895" cy="173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16733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2864A2BA-3510-4E48-A5BC-069DA9825D8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232400" cy="6858000"/>
          </a:xfrm>
          <a:solidFill>
            <a:schemeClr val="bg1">
              <a:lumMod val="95000"/>
            </a:schemeClr>
          </a:solidFill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B3FC9CA-B08F-4C31-80EF-D4A53A3244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1576" y="375461"/>
            <a:ext cx="8450424" cy="2246441"/>
          </a:xfrm>
          <a:solidFill>
            <a:schemeClr val="tx1"/>
          </a:solidFill>
        </p:spPr>
        <p:txBody>
          <a:bodyPr anchor="ctr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CB073C-7848-4C69-890B-6E42CC3CD32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505060" y="2836507"/>
            <a:ext cx="5842389" cy="3253144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6F483C-E674-4A72-9D6E-318F586214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2133-F35F-4379-ACE5-09C45CEC8677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1DC33C-AD81-4249-9421-61C858F49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362FF0-4D68-4AE0-B41A-549C7B191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AB97-92C9-40B6-B65F-7FB1F5153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4966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08_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HWA Short White logo">
            <a:extLst>
              <a:ext uri="{FF2B5EF4-FFF2-40B4-BE49-F238E27FC236}">
                <a16:creationId xmlns:a16="http://schemas.microsoft.com/office/drawing/2014/main" id="{B371C037-1858-4D8B-A4E6-6448EF03FE62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9982200" y="265113"/>
            <a:ext cx="1685925" cy="132556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FHWA LOGO + add Alternative Text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82BDCDB-E7D8-4CF6-9DFE-C7CD88A5C5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8" name="Subtitle | Division | Office">
            <a:extLst>
              <a:ext uri="{FF2B5EF4-FFF2-40B4-BE49-F238E27FC236}">
                <a16:creationId xmlns:a16="http://schemas.microsoft.com/office/drawing/2014/main" id="{46B6C784-5FDB-4658-AA8C-5EC29BBBBE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2651760" y="1590636"/>
            <a:ext cx="4479925" cy="301752"/>
          </a:xfrm>
          <a:solidFill>
            <a:srgbClr val="000000"/>
          </a:solidFill>
        </p:spPr>
        <p:txBody>
          <a:bodyPr anchor="ctr">
            <a:noAutofit/>
          </a:bodyPr>
          <a:lstStyle>
            <a:lvl1pPr marL="0" indent="0">
              <a:buNone/>
              <a:defRPr sz="2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5084E8-A934-4875-A3C0-33716A5667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C43C0D-6700-4DCB-97D9-01C1F9A514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052133-F35F-4379-ACE5-09C45CEC8677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158A24-AE25-4274-863F-554902EBE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44B317-E831-4129-90F8-C39425D1C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10AB97-92C9-40B6-B65F-7FB1F5153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23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slideLayout" Target="../slideLayouts/slideLayout27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slideLayout" Target="../slideLayouts/slideLayout2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image" Target="../media/image2.png"/><Relationship Id="rId2" Type="http://schemas.openxmlformats.org/officeDocument/2006/relationships/slideLayout" Target="../slideLayouts/slideLayout30.xml"/><Relationship Id="rId16" Type="http://schemas.openxmlformats.org/officeDocument/2006/relationships/image" Target="../media/image6.png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0.xml"/><Relationship Id="rId13" Type="http://schemas.openxmlformats.org/officeDocument/2006/relationships/slideLayout" Target="../slideLayouts/slideLayout55.xml"/><Relationship Id="rId18" Type="http://schemas.openxmlformats.org/officeDocument/2006/relationships/slideLayout" Target="../slideLayouts/slideLayout60.xml"/><Relationship Id="rId26" Type="http://schemas.openxmlformats.org/officeDocument/2006/relationships/slideLayout" Target="../slideLayouts/slideLayout68.xml"/><Relationship Id="rId3" Type="http://schemas.openxmlformats.org/officeDocument/2006/relationships/slideLayout" Target="../slideLayouts/slideLayout45.xml"/><Relationship Id="rId21" Type="http://schemas.openxmlformats.org/officeDocument/2006/relationships/slideLayout" Target="../slideLayouts/slideLayout63.xml"/><Relationship Id="rId7" Type="http://schemas.openxmlformats.org/officeDocument/2006/relationships/slideLayout" Target="../slideLayouts/slideLayout49.xml"/><Relationship Id="rId12" Type="http://schemas.openxmlformats.org/officeDocument/2006/relationships/slideLayout" Target="../slideLayouts/slideLayout54.xml"/><Relationship Id="rId17" Type="http://schemas.openxmlformats.org/officeDocument/2006/relationships/slideLayout" Target="../slideLayouts/slideLayout59.xml"/><Relationship Id="rId25" Type="http://schemas.openxmlformats.org/officeDocument/2006/relationships/slideLayout" Target="../slideLayouts/slideLayout67.xml"/><Relationship Id="rId2" Type="http://schemas.openxmlformats.org/officeDocument/2006/relationships/slideLayout" Target="../slideLayouts/slideLayout44.xml"/><Relationship Id="rId16" Type="http://schemas.openxmlformats.org/officeDocument/2006/relationships/slideLayout" Target="../slideLayouts/slideLayout58.xml"/><Relationship Id="rId20" Type="http://schemas.openxmlformats.org/officeDocument/2006/relationships/slideLayout" Target="../slideLayouts/slideLayout62.xml"/><Relationship Id="rId29" Type="http://schemas.openxmlformats.org/officeDocument/2006/relationships/image" Target="../media/image2.png"/><Relationship Id="rId1" Type="http://schemas.openxmlformats.org/officeDocument/2006/relationships/slideLayout" Target="../slideLayouts/slideLayout43.xml"/><Relationship Id="rId6" Type="http://schemas.openxmlformats.org/officeDocument/2006/relationships/slideLayout" Target="../slideLayouts/slideLayout48.xml"/><Relationship Id="rId11" Type="http://schemas.openxmlformats.org/officeDocument/2006/relationships/slideLayout" Target="../slideLayouts/slideLayout53.xml"/><Relationship Id="rId24" Type="http://schemas.openxmlformats.org/officeDocument/2006/relationships/slideLayout" Target="../slideLayouts/slideLayout66.xml"/><Relationship Id="rId5" Type="http://schemas.openxmlformats.org/officeDocument/2006/relationships/slideLayout" Target="../slideLayouts/slideLayout47.xml"/><Relationship Id="rId15" Type="http://schemas.openxmlformats.org/officeDocument/2006/relationships/slideLayout" Target="../slideLayouts/slideLayout57.xml"/><Relationship Id="rId23" Type="http://schemas.openxmlformats.org/officeDocument/2006/relationships/slideLayout" Target="../slideLayouts/slideLayout65.xml"/><Relationship Id="rId28" Type="http://schemas.openxmlformats.org/officeDocument/2006/relationships/image" Target="../media/image7.png"/><Relationship Id="rId10" Type="http://schemas.openxmlformats.org/officeDocument/2006/relationships/slideLayout" Target="../slideLayouts/slideLayout52.xml"/><Relationship Id="rId19" Type="http://schemas.openxmlformats.org/officeDocument/2006/relationships/slideLayout" Target="../slideLayouts/slideLayout61.xml"/><Relationship Id="rId4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1.xml"/><Relationship Id="rId14" Type="http://schemas.openxmlformats.org/officeDocument/2006/relationships/slideLayout" Target="../slideLayouts/slideLayout56.xml"/><Relationship Id="rId22" Type="http://schemas.openxmlformats.org/officeDocument/2006/relationships/slideLayout" Target="../slideLayouts/slideLayout64.xml"/><Relationship Id="rId27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3B0FBEB6-B8C1-4B2C-AED3-A55706A2416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378" y="265073"/>
            <a:ext cx="1258246" cy="123781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85126-C417-4110-BF92-6A6CCEE13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0" y="265073"/>
            <a:ext cx="731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31F8459-F1CE-4170-8D90-A1039F560726}"/>
              </a:ext>
            </a:extLst>
          </p:cNvPr>
          <p:cNvSpPr txBox="1">
            <a:spLocks/>
          </p:cNvSpPr>
          <p:nvPr userDrawn="1"/>
        </p:nvSpPr>
        <p:spPr>
          <a:xfrm>
            <a:off x="2209800" y="1590636"/>
            <a:ext cx="4495800" cy="327693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5B02B-97B4-4AF0-9A13-C09A23909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3648" y="2006081"/>
            <a:ext cx="10150151" cy="4021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750CD-17C4-4574-9FC6-F689EEC36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52133-F35F-4379-ACE5-09C45CEC8677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674E7-BDF2-4878-955C-59527958DB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7B752-5C87-466F-8F02-7F303119C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0AB97-92C9-40B6-B65F-7FB1F5153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68395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  <p:sldLayoutId id="2147483705" r:id="rId4"/>
    <p:sldLayoutId id="2147483706" r:id="rId5"/>
    <p:sldLayoutId id="2147483707" r:id="rId6"/>
    <p:sldLayoutId id="2147483708" r:id="rId7"/>
    <p:sldLayoutId id="2147483709" r:id="rId8"/>
    <p:sldLayoutId id="2147483710" r:id="rId9"/>
    <p:sldLayoutId id="2147483711" r:id="rId10"/>
    <p:sldLayoutId id="2147483712" r:id="rId11"/>
    <p:sldLayoutId id="2147483713" r:id="rId12"/>
    <p:sldLayoutId id="2147483714" r:id="rId13"/>
    <p:sldLayoutId id="214748371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3B0FBEB6-B8C1-4B2C-AED3-A55706A2416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378" y="265073"/>
            <a:ext cx="1258246" cy="123781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85126-C417-4110-BF92-6A6CCEE13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0" y="265073"/>
            <a:ext cx="731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31F8459-F1CE-4170-8D90-A1039F560726}"/>
              </a:ext>
            </a:extLst>
          </p:cNvPr>
          <p:cNvSpPr txBox="1">
            <a:spLocks/>
          </p:cNvSpPr>
          <p:nvPr userDrawn="1"/>
        </p:nvSpPr>
        <p:spPr>
          <a:xfrm>
            <a:off x="2209800" y="1590636"/>
            <a:ext cx="4495800" cy="327693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5B02B-97B4-4AF0-9A13-C09A23909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3648" y="2006081"/>
            <a:ext cx="10150151" cy="4021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750CD-17C4-4574-9FC6-F689EEC36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052133-F35F-4379-ACE5-09C45CEC8677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674E7-BDF2-4878-955C-59527958DB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7B752-5C87-466F-8F02-7F303119C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10AB97-92C9-40B6-B65F-7FB1F51538F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07923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3B0FBEB6-B8C1-4B2C-AED3-A55706A2416E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378" y="265073"/>
            <a:ext cx="1258246" cy="123781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85126-C417-4110-BF92-6A6CCEE13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0" y="265073"/>
            <a:ext cx="731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31F8459-F1CE-4170-8D90-A1039F560726}"/>
              </a:ext>
            </a:extLst>
          </p:cNvPr>
          <p:cNvSpPr txBox="1">
            <a:spLocks/>
          </p:cNvSpPr>
          <p:nvPr userDrawn="1"/>
        </p:nvSpPr>
        <p:spPr>
          <a:xfrm>
            <a:off x="2209800" y="1590636"/>
            <a:ext cx="4495800" cy="327693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5B02B-97B4-4AF0-9A13-C09A23909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3648" y="2006081"/>
            <a:ext cx="10150151" cy="4021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750CD-17C4-4574-9FC6-F689EEC36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674E7-BDF2-4878-955C-59527958DB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7B752-5C87-466F-8F02-7F303119C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8521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2" r:id="rId1"/>
    <p:sldLayoutId id="2147483733" r:id="rId2"/>
    <p:sldLayoutId id="2147483734" r:id="rId3"/>
    <p:sldLayoutId id="2147483735" r:id="rId4"/>
    <p:sldLayoutId id="2147483736" r:id="rId5"/>
    <p:sldLayoutId id="2147483737" r:id="rId6"/>
    <p:sldLayoutId id="2147483738" r:id="rId7"/>
    <p:sldLayoutId id="2147483739" r:id="rId8"/>
    <p:sldLayoutId id="2147483740" r:id="rId9"/>
    <p:sldLayoutId id="2147483741" r:id="rId10"/>
    <p:sldLayoutId id="2147483742" r:id="rId11"/>
    <p:sldLayoutId id="2147483743" r:id="rId12"/>
    <p:sldLayoutId id="2147483744" r:id="rId13"/>
    <p:sldLayoutId id="2147483745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&#10;&#10;Description automatically generated with low confidence">
            <a:extLst>
              <a:ext uri="{FF2B5EF4-FFF2-40B4-BE49-F238E27FC236}">
                <a16:creationId xmlns:a16="http://schemas.microsoft.com/office/drawing/2014/main" id="{3B0FBEB6-B8C1-4B2C-AED3-A55706A2416E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9378" y="265073"/>
            <a:ext cx="1258246" cy="1237811"/>
          </a:xfrm>
          <a:prstGeom prst="rect">
            <a:avLst/>
          </a:prstGeom>
        </p:spPr>
      </p:pic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9485126-C417-4110-BF92-6A6CCEE13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60" y="265073"/>
            <a:ext cx="73152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031F8459-F1CE-4170-8D90-A1039F560726}"/>
              </a:ext>
            </a:extLst>
          </p:cNvPr>
          <p:cNvSpPr txBox="1">
            <a:spLocks/>
          </p:cNvSpPr>
          <p:nvPr userDrawn="1"/>
        </p:nvSpPr>
        <p:spPr>
          <a:xfrm>
            <a:off x="2209800" y="1590636"/>
            <a:ext cx="4495800" cy="327693"/>
          </a:xfrm>
          <a:prstGeom prst="rect">
            <a:avLst/>
          </a:prstGeom>
        </p:spPr>
        <p:txBody>
          <a:bodyPr anchor="ctr"/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065B02B-97B4-4AF0-9A13-C09A239098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03648" y="2006081"/>
            <a:ext cx="10150151" cy="4021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9750CD-17C4-4574-9FC6-F689EEC36D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4928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0052133-F35F-4379-ACE5-09C45CEC8677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8/21/2024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C7674E7-BDF2-4878-955C-59527958DB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67B752-5C87-466F-8F02-7F303119C46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210AB97-92C9-40B6-B65F-7FB1F51538F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205C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205C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02146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  <p:sldLayoutId id="2147483769" r:id="rId23"/>
    <p:sldLayoutId id="2147483770" r:id="rId24"/>
    <p:sldLayoutId id="2147483771" r:id="rId25"/>
    <p:sldLayoutId id="2147483772" r:id="rId2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0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0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Placeholder 24" descr="Image of damaged boardwalk.">
            <a:extLst>
              <a:ext uri="{FF2B5EF4-FFF2-40B4-BE49-F238E27FC236}">
                <a16:creationId xmlns:a16="http://schemas.microsoft.com/office/drawing/2014/main" id="{89B9530E-CB59-1355-7321-6EB85ADA9D4C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2"/>
          <a:srcRect t="3582" b="3582"/>
          <a:stretch/>
        </p:blipFill>
        <p:spPr/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86405771-61AF-46A2-952A-0FE348DCFCD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CA ERFO NP DEVA 2022-1(2)</a:t>
            </a:r>
            <a:br>
              <a:rPr lang="en-US" dirty="0"/>
            </a:br>
            <a:r>
              <a:rPr lang="en-US" dirty="0"/>
              <a:t>Salt Creek Interpretive Trail</a:t>
            </a: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EA10DC34-6566-D6F5-5CF0-14D433CE5CB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Amanda Peters, CFLHD Hydraulic Engineer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25FDCD-3279-1C4D-8CC6-145AC4762375}"/>
              </a:ext>
            </a:extLst>
          </p:cNvPr>
          <p:cNvSpPr txBox="1"/>
          <p:nvPr/>
        </p:nvSpPr>
        <p:spPr>
          <a:xfrm>
            <a:off x="3227848" y="4591731"/>
            <a:ext cx="716419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i="1" dirty="0"/>
              <a:t>*Unless otherwise noted, FHWA is the source of all images in this presentation</a:t>
            </a:r>
          </a:p>
        </p:txBody>
      </p:sp>
      <p:pic>
        <p:nvPicPr>
          <p:cNvPr id="2" name="Picture 1" descr="Central Federal Lands logo.">
            <a:extLst>
              <a:ext uri="{FF2B5EF4-FFF2-40B4-BE49-F238E27FC236}">
                <a16:creationId xmlns:a16="http://schemas.microsoft.com/office/drawing/2014/main" id="{74F0EC40-DF32-8054-CF8B-EB2A6F9C61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9000" y="4562669"/>
            <a:ext cx="2005712" cy="2005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5957026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84CF1A5B-763D-43F2-8394-2DAC3CE2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Former Boardwalk</a:t>
            </a:r>
          </a:p>
        </p:txBody>
      </p:sp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A48325EB-725E-45F5-86C8-935A56885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649" y="2006081"/>
            <a:ext cx="4624584" cy="4021495"/>
          </a:xfrm>
        </p:spPr>
        <p:txBody>
          <a:bodyPr>
            <a:normAutofit/>
          </a:bodyPr>
          <a:lstStyle/>
          <a:p>
            <a:r>
              <a:rPr lang="en-US" dirty="0"/>
              <a:t>Originally Built: 1976</a:t>
            </a:r>
          </a:p>
          <a:p>
            <a:r>
              <a:rPr lang="en-US" dirty="0"/>
              <a:t>Most Recent Boardwalk Built: 1997</a:t>
            </a:r>
          </a:p>
          <a:p>
            <a:r>
              <a:rPr lang="en-US" dirty="0"/>
              <a:t>Cast in Place Concrete Piers</a:t>
            </a:r>
          </a:p>
          <a:p>
            <a:r>
              <a:rPr lang="en-US" dirty="0"/>
              <a:t>Douglas Fir Decking</a:t>
            </a:r>
          </a:p>
          <a:p>
            <a:endParaRPr lang="en-US" sz="2400" dirty="0"/>
          </a:p>
        </p:txBody>
      </p:sp>
      <p:pic>
        <p:nvPicPr>
          <p:cNvPr id="3" name="Picture 2" descr="Detail from engineering plan set for former boardwalk constructed in 1997.">
            <a:extLst>
              <a:ext uri="{FF2B5EF4-FFF2-40B4-BE49-F238E27FC236}">
                <a16:creationId xmlns:a16="http://schemas.microsoft.com/office/drawing/2014/main" id="{57B1E15F-C5D1-BD9C-5C88-73C5DE0915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006081"/>
            <a:ext cx="5705354" cy="3851890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71884152-DD35-C1B4-FE28-0D4339DC28C8}"/>
              </a:ext>
            </a:extLst>
          </p:cNvPr>
          <p:cNvSpPr txBox="1">
            <a:spLocks/>
          </p:cNvSpPr>
          <p:nvPr/>
        </p:nvSpPr>
        <p:spPr>
          <a:xfrm>
            <a:off x="3694372" y="5719324"/>
            <a:ext cx="10150151" cy="61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i="1" dirty="0"/>
              <a:t>Source: NPS</a:t>
            </a:r>
          </a:p>
        </p:txBody>
      </p:sp>
      <p:pic>
        <p:nvPicPr>
          <p:cNvPr id="4" name="Picture 3" descr="Image of former boardwalk foundations.">
            <a:extLst>
              <a:ext uri="{FF2B5EF4-FFF2-40B4-BE49-F238E27FC236}">
                <a16:creationId xmlns:a16="http://schemas.microsoft.com/office/drawing/2014/main" id="{5A6201D1-51A3-A5C0-9FB0-5439F1A91B7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3727" y="2449562"/>
            <a:ext cx="4202454" cy="3103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736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84CF1A5B-763D-43F2-8394-2DAC3CE2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Constraints</a:t>
            </a:r>
          </a:p>
        </p:txBody>
      </p:sp>
      <p:pic>
        <p:nvPicPr>
          <p:cNvPr id="3" name="Picture 2" descr="Map of wilderness area surrounding the Salt Creek Boardwalk.">
            <a:extLst>
              <a:ext uri="{FF2B5EF4-FFF2-40B4-BE49-F238E27FC236}">
                <a16:creationId xmlns:a16="http://schemas.microsoft.com/office/drawing/2014/main" id="{FD7DC5ED-27ED-4825-CB28-9A4EE24FE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2522" y="2298981"/>
            <a:ext cx="5788404" cy="3467129"/>
          </a:xfrm>
          <a:prstGeom prst="rect">
            <a:avLst/>
          </a:prstGeom>
        </p:spPr>
      </p:pic>
      <p:pic>
        <p:nvPicPr>
          <p:cNvPr id="5" name="Picture 4" descr="Map of paleontologically sensitive areas in the vicinity of the Salt Creek boardwalk.">
            <a:extLst>
              <a:ext uri="{FF2B5EF4-FFF2-40B4-BE49-F238E27FC236}">
                <a16:creationId xmlns:a16="http://schemas.microsoft.com/office/drawing/2014/main" id="{DB31408F-B372-7052-5C94-B8E9A41EE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1076" y="2153804"/>
            <a:ext cx="5629708" cy="37574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8939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84CF1A5B-763D-43F2-8394-2DAC3CE2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Design Approach &amp; Criteria</a:t>
            </a:r>
          </a:p>
        </p:txBody>
      </p:sp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A48325EB-725E-45F5-86C8-935A56885D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Hydraulic Capacity Design Event: 25 </a:t>
            </a:r>
            <a:r>
              <a:rPr lang="en-US" dirty="0" err="1"/>
              <a:t>yr</a:t>
            </a:r>
            <a:r>
              <a:rPr lang="en-US" dirty="0"/>
              <a:t> (no pressure flow)</a:t>
            </a:r>
          </a:p>
          <a:p>
            <a:r>
              <a:rPr lang="en-US" dirty="0"/>
              <a:t>Scour Design Event: 50 </a:t>
            </a:r>
            <a:r>
              <a:rPr lang="en-US" dirty="0" err="1"/>
              <a:t>yr</a:t>
            </a:r>
            <a:r>
              <a:rPr lang="en-US" dirty="0"/>
              <a:t> </a:t>
            </a:r>
          </a:p>
          <a:p>
            <a:r>
              <a:rPr lang="en-US" dirty="0"/>
              <a:t>Scour Check Event: 100 </a:t>
            </a:r>
            <a:r>
              <a:rPr lang="en-US" dirty="0" err="1"/>
              <a:t>yr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9123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84CF1A5B-763D-43F2-8394-2DAC3CE2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Boardwalk Capacity Design</a:t>
            </a:r>
          </a:p>
        </p:txBody>
      </p:sp>
      <p:pic>
        <p:nvPicPr>
          <p:cNvPr id="2" name="Content Placeholder 1" descr="Water surface elevations associated with the 25 yr storm event.">
            <a:extLst>
              <a:ext uri="{FF2B5EF4-FFF2-40B4-BE49-F238E27FC236}">
                <a16:creationId xmlns:a16="http://schemas.microsoft.com/office/drawing/2014/main" id="{4FC9A88F-D0D4-1618-2CAC-9C90B44D27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092117" y="2065535"/>
            <a:ext cx="6828639" cy="3923848"/>
          </a:xfrm>
          <a:prstGeom prst="rect">
            <a:avLst/>
          </a:prstGeom>
        </p:spPr>
      </p:pic>
      <p:sp>
        <p:nvSpPr>
          <p:cNvPr id="3" name="Content Placeholder 3">
            <a:extLst>
              <a:ext uri="{FF2B5EF4-FFF2-40B4-BE49-F238E27FC236}">
                <a16:creationId xmlns:a16="http://schemas.microsoft.com/office/drawing/2014/main" id="{981A8176-4B6F-6E76-2D19-65D72A89F5B8}"/>
              </a:ext>
            </a:extLst>
          </p:cNvPr>
          <p:cNvSpPr txBox="1">
            <a:spLocks/>
          </p:cNvSpPr>
          <p:nvPr/>
        </p:nvSpPr>
        <p:spPr>
          <a:xfrm>
            <a:off x="506492" y="2016711"/>
            <a:ext cx="4477274" cy="4021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Ensure the boardwalk is not under pressure flow for the 25 </a:t>
            </a:r>
            <a:r>
              <a:rPr lang="en-US" dirty="0" err="1"/>
              <a:t>yr</a:t>
            </a:r>
            <a:r>
              <a:rPr lang="en-US" dirty="0"/>
              <a:t> event</a:t>
            </a:r>
          </a:p>
          <a:p>
            <a:r>
              <a:rPr lang="en-US" dirty="0"/>
              <a:t>SMS Version 13.2.17</a:t>
            </a:r>
          </a:p>
          <a:p>
            <a:r>
              <a:rPr lang="en-US" dirty="0"/>
              <a:t>SRH-2D: Flow and Sediment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917D22-EDB8-39F7-746E-F90B842138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511574" y="2065535"/>
            <a:ext cx="409182" cy="1161191"/>
          </a:xfrm>
          <a:prstGeom prst="rect">
            <a:avLst/>
          </a:prstGeom>
        </p:spPr>
      </p:pic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3073B13C-ADB9-0986-3BA1-74D797AD5E3D}"/>
              </a:ext>
            </a:extLst>
          </p:cNvPr>
          <p:cNvCxnSpPr>
            <a:cxnSpLocks/>
          </p:cNvCxnSpPr>
          <p:nvPr/>
        </p:nvCxnSpPr>
        <p:spPr>
          <a:xfrm>
            <a:off x="7495008" y="2703915"/>
            <a:ext cx="956344" cy="29095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9E5E60D-D8E8-CCBE-C628-1A788B6AA541}"/>
              </a:ext>
            </a:extLst>
          </p:cNvPr>
          <p:cNvSpPr txBox="1"/>
          <p:nvPr/>
        </p:nvSpPr>
        <p:spPr>
          <a:xfrm rot="1111621">
            <a:off x="7645028" y="2530838"/>
            <a:ext cx="6563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</a:t>
            </a:r>
          </a:p>
        </p:txBody>
      </p:sp>
    </p:spTree>
    <p:extLst>
      <p:ext uri="{BB962C8B-B14F-4D97-AF65-F5344CB8AC3E}">
        <p14:creationId xmlns:p14="http://schemas.microsoft.com/office/powerpoint/2010/main" val="419661097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84CF1A5B-763D-43F2-8394-2DAC3CE2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Sediment Transport – Model Development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F2B8DDA-31F6-25EA-001B-E42FB1ABFF0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5693" y="2098360"/>
            <a:ext cx="5840308" cy="4021495"/>
          </a:xfrm>
        </p:spPr>
        <p:txBody>
          <a:bodyPr/>
          <a:lstStyle/>
          <a:p>
            <a:r>
              <a:rPr lang="en-US" dirty="0"/>
              <a:t>Sandy Streambed Material</a:t>
            </a:r>
          </a:p>
          <a:p>
            <a:r>
              <a:rPr lang="en-US" dirty="0"/>
              <a:t>Wide floodplain and zone of sediment movement</a:t>
            </a:r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3" name="Picture 2" descr="Salt Creek streambed sample particle size distribution graph.">
            <a:extLst>
              <a:ext uri="{FF2B5EF4-FFF2-40B4-BE49-F238E27FC236}">
                <a16:creationId xmlns:a16="http://schemas.microsoft.com/office/drawing/2014/main" id="{DEDB9CFF-A11A-385C-299E-8EE89A7523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343" y="2098360"/>
            <a:ext cx="6127729" cy="4494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3139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 descr="LiDAR data collected in October 2022.">
            <a:extLst>
              <a:ext uri="{FF2B5EF4-FFF2-40B4-BE49-F238E27FC236}">
                <a16:creationId xmlns:a16="http://schemas.microsoft.com/office/drawing/2014/main" id="{085238E8-E661-4AEE-9C2B-13765FBFFC6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94"/>
          <a:stretch/>
        </p:blipFill>
        <p:spPr>
          <a:xfrm>
            <a:off x="34914" y="2639762"/>
            <a:ext cx="6209631" cy="3047974"/>
          </a:xfrm>
          <a:prstGeom prst="rect">
            <a:avLst/>
          </a:prstGeom>
        </p:spPr>
      </p:pic>
      <p:sp>
        <p:nvSpPr>
          <p:cNvPr id="41" name="Title 40">
            <a:extLst>
              <a:ext uri="{FF2B5EF4-FFF2-40B4-BE49-F238E27FC236}">
                <a16:creationId xmlns:a16="http://schemas.microsoft.com/office/drawing/2014/main" id="{84CF1A5B-763D-43F2-8394-2DAC3CE2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Topographic Comparison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9A7AAD2-B570-6E11-2171-744601401210}"/>
              </a:ext>
            </a:extLst>
          </p:cNvPr>
          <p:cNvSpPr txBox="1"/>
          <p:nvPr/>
        </p:nvSpPr>
        <p:spPr>
          <a:xfrm>
            <a:off x="556471" y="5687736"/>
            <a:ext cx="4983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October 2022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BF1D55-8520-E88B-3C69-A2E99867B8D9}"/>
              </a:ext>
            </a:extLst>
          </p:cNvPr>
          <p:cNvSpPr txBox="1"/>
          <p:nvPr/>
        </p:nvSpPr>
        <p:spPr>
          <a:xfrm>
            <a:off x="6652470" y="5687736"/>
            <a:ext cx="518523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October 2023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38D5A42-42AD-76E4-C03C-AA9AC5514F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905" y="2639762"/>
            <a:ext cx="502640" cy="1163721"/>
          </a:xfrm>
          <a:prstGeom prst="rect">
            <a:avLst/>
          </a:prstGeom>
        </p:spPr>
      </p:pic>
      <p:pic>
        <p:nvPicPr>
          <p:cNvPr id="17" name="Content Placeholder 16" descr="LiDAR data collected in October 2023.">
            <a:extLst>
              <a:ext uri="{FF2B5EF4-FFF2-40B4-BE49-F238E27FC236}">
                <a16:creationId xmlns:a16="http://schemas.microsoft.com/office/drawing/2014/main" id="{1B797C69-186F-5BCA-F0ED-520BC2D1607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/>
          <a:srcRect t="15815"/>
          <a:stretch/>
        </p:blipFill>
        <p:spPr>
          <a:xfrm>
            <a:off x="6309360" y="2639762"/>
            <a:ext cx="5782812" cy="3077335"/>
          </a:xfr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A08EEF-6B7C-2829-CD40-DBE9C6C6870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662838" y="2639762"/>
            <a:ext cx="429334" cy="1163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10836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84CF1A5B-763D-43F2-8394-2DAC3CE28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59" y="265073"/>
            <a:ext cx="7549253" cy="1325563"/>
          </a:xfrm>
        </p:spPr>
        <p:txBody>
          <a:bodyPr/>
          <a:lstStyle/>
          <a:p>
            <a:r>
              <a:rPr lang="en-US" dirty="0"/>
              <a:t>Sediment Transport Comparison </a:t>
            </a:r>
          </a:p>
        </p:txBody>
      </p:sp>
      <p:pic>
        <p:nvPicPr>
          <p:cNvPr id="8" name="Content Placeholder 7" descr="Sediment transport model results prior to Tropical Storm Hilary.">
            <a:extLst>
              <a:ext uri="{FF2B5EF4-FFF2-40B4-BE49-F238E27FC236}">
                <a16:creationId xmlns:a16="http://schemas.microsoft.com/office/drawing/2014/main" id="{30EA7920-D96F-B8FC-175F-5D7099E8218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409189" y="2589661"/>
            <a:ext cx="5552055" cy="3127436"/>
          </a:xfrm>
        </p:spPr>
      </p:pic>
      <p:pic>
        <p:nvPicPr>
          <p:cNvPr id="4" name="Picture 3" descr="Comparison of LiDAR data collected in 2022 and 2023.">
            <a:extLst>
              <a:ext uri="{FF2B5EF4-FFF2-40B4-BE49-F238E27FC236}">
                <a16:creationId xmlns:a16="http://schemas.microsoft.com/office/drawing/2014/main" id="{705DD007-ADBA-E35E-D189-2BD7EEDF225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79" y="2619023"/>
            <a:ext cx="6003721" cy="306871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329AFC-FEB4-DC0C-ED60-B987B90CA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8510" y="2619023"/>
            <a:ext cx="353727" cy="113085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530D26A-6547-AB69-A641-DAB99672B3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572778" y="2589661"/>
            <a:ext cx="388466" cy="116021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9A7AAD2-B570-6E11-2171-744601401210}"/>
              </a:ext>
            </a:extLst>
          </p:cNvPr>
          <p:cNvSpPr txBox="1"/>
          <p:nvPr/>
        </p:nvSpPr>
        <p:spPr>
          <a:xfrm>
            <a:off x="1398920" y="5683758"/>
            <a:ext cx="49830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LiDAR Comparison: 2022-2023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BF1D55-8520-E88B-3C69-A2E99867B8D9}"/>
              </a:ext>
            </a:extLst>
          </p:cNvPr>
          <p:cNvSpPr txBox="1"/>
          <p:nvPr/>
        </p:nvSpPr>
        <p:spPr>
          <a:xfrm>
            <a:off x="6211319" y="5717097"/>
            <a:ext cx="6065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Pre-Tropical Storm Hilary Sediment Transport Results (100 </a:t>
            </a:r>
            <a:r>
              <a:rPr lang="en-US" dirty="0" err="1"/>
              <a:t>yr</a:t>
            </a:r>
            <a:r>
              <a:rPr lang="en-US" dirty="0"/>
              <a:t>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1F665B6-639F-B3BE-4A69-A0BCBE8124E3}"/>
              </a:ext>
            </a:extLst>
          </p:cNvPr>
          <p:cNvCxnSpPr>
            <a:cxnSpLocks/>
          </p:cNvCxnSpPr>
          <p:nvPr/>
        </p:nvCxnSpPr>
        <p:spPr>
          <a:xfrm>
            <a:off x="2969703" y="3429000"/>
            <a:ext cx="947956" cy="404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CB88683-494B-059F-B98A-512EFB71E151}"/>
              </a:ext>
            </a:extLst>
          </p:cNvPr>
          <p:cNvSpPr txBox="1"/>
          <p:nvPr/>
        </p:nvSpPr>
        <p:spPr>
          <a:xfrm rot="1530540">
            <a:off x="3191744" y="3363466"/>
            <a:ext cx="679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22D3D7B-A473-851C-9637-D6A2E3895311}"/>
              </a:ext>
            </a:extLst>
          </p:cNvPr>
          <p:cNvCxnSpPr>
            <a:cxnSpLocks/>
          </p:cNvCxnSpPr>
          <p:nvPr/>
        </p:nvCxnSpPr>
        <p:spPr>
          <a:xfrm>
            <a:off x="8499446" y="3597719"/>
            <a:ext cx="947956" cy="4047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76F10BF0-EB84-F0A4-B26D-5EEDEDCA1871}"/>
              </a:ext>
            </a:extLst>
          </p:cNvPr>
          <p:cNvSpPr txBox="1"/>
          <p:nvPr/>
        </p:nvSpPr>
        <p:spPr>
          <a:xfrm rot="1530540">
            <a:off x="8651230" y="3504841"/>
            <a:ext cx="679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</a:t>
            </a:r>
          </a:p>
        </p:txBody>
      </p:sp>
    </p:spTree>
    <p:extLst>
      <p:ext uri="{BB962C8B-B14F-4D97-AF65-F5344CB8AC3E}">
        <p14:creationId xmlns:p14="http://schemas.microsoft.com/office/powerpoint/2010/main" val="22400974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84CF1A5B-763D-43F2-8394-2DAC3CE280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51759" y="265073"/>
            <a:ext cx="7549253" cy="1325563"/>
          </a:xfrm>
        </p:spPr>
        <p:txBody>
          <a:bodyPr/>
          <a:lstStyle/>
          <a:p>
            <a:r>
              <a:rPr lang="en-US" dirty="0"/>
              <a:t>Post-Hilary Sediment Transport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2BF1D55-8520-E88B-3C69-A2E99867B8D9}"/>
              </a:ext>
            </a:extLst>
          </p:cNvPr>
          <p:cNvSpPr txBox="1"/>
          <p:nvPr/>
        </p:nvSpPr>
        <p:spPr>
          <a:xfrm>
            <a:off x="3232766" y="6018971"/>
            <a:ext cx="61523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Post-Tropical Storm Hilary Sediment Transport Results (100 </a:t>
            </a:r>
            <a:r>
              <a:rPr lang="en-US" dirty="0" err="1"/>
              <a:t>yr</a:t>
            </a:r>
            <a:r>
              <a:rPr lang="en-US" dirty="0"/>
              <a:t>)</a:t>
            </a:r>
          </a:p>
        </p:txBody>
      </p:sp>
      <p:pic>
        <p:nvPicPr>
          <p:cNvPr id="5" name="Picture 4" descr="Image of sediment transport model results post-Topical Storm Hilary.">
            <a:extLst>
              <a:ext uri="{FF2B5EF4-FFF2-40B4-BE49-F238E27FC236}">
                <a16:creationId xmlns:a16="http://schemas.microsoft.com/office/drawing/2014/main" id="{89414E8F-23AE-45CB-CC8B-7D471B3F9E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0827" y="1966414"/>
            <a:ext cx="7015012" cy="405255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3D29E22-76EE-BF48-79CC-5467405BB3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45627" y="1966414"/>
            <a:ext cx="500212" cy="1325563"/>
          </a:xfrm>
          <a:prstGeom prst="rect">
            <a:avLst/>
          </a:prstGeom>
        </p:spPr>
      </p:pic>
      <p:cxnSp>
        <p:nvCxnSpPr>
          <p:cNvPr id="2" name="Straight Arrow Connector 1">
            <a:extLst>
              <a:ext uri="{FF2B5EF4-FFF2-40B4-BE49-F238E27FC236}">
                <a16:creationId xmlns:a16="http://schemas.microsoft.com/office/drawing/2014/main" id="{65747091-AA6B-9DC9-DD78-0017EC7AC472}"/>
              </a:ext>
            </a:extLst>
          </p:cNvPr>
          <p:cNvCxnSpPr>
            <a:cxnSpLocks/>
          </p:cNvCxnSpPr>
          <p:nvPr/>
        </p:nvCxnSpPr>
        <p:spPr>
          <a:xfrm>
            <a:off x="5834961" y="3089592"/>
            <a:ext cx="893010" cy="51767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53750CDA-7001-4D29-91C4-95784564E698}"/>
              </a:ext>
            </a:extLst>
          </p:cNvPr>
          <p:cNvSpPr txBox="1"/>
          <p:nvPr/>
        </p:nvSpPr>
        <p:spPr>
          <a:xfrm rot="1866227">
            <a:off x="5969185" y="3021858"/>
            <a:ext cx="679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Flow</a:t>
            </a:r>
          </a:p>
        </p:txBody>
      </p:sp>
    </p:spTree>
    <p:extLst>
      <p:ext uri="{BB962C8B-B14F-4D97-AF65-F5344CB8AC3E}">
        <p14:creationId xmlns:p14="http://schemas.microsoft.com/office/powerpoint/2010/main" val="1597361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84CF1A5B-763D-43F2-8394-2DAC3CE2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Scour Zones</a:t>
            </a:r>
          </a:p>
        </p:txBody>
      </p:sp>
      <p:pic>
        <p:nvPicPr>
          <p:cNvPr id="33" name="Picture 32" descr="Scour zones created for proposed boardwalk foundation design.">
            <a:extLst>
              <a:ext uri="{FF2B5EF4-FFF2-40B4-BE49-F238E27FC236}">
                <a16:creationId xmlns:a16="http://schemas.microsoft.com/office/drawing/2014/main" id="{F26BD4D2-5D5C-B789-622F-97196F42C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38224" y="2379902"/>
            <a:ext cx="6410171" cy="3710503"/>
          </a:xfrm>
          <a:prstGeom prst="rect">
            <a:avLst/>
          </a:prstGeom>
        </p:spPr>
      </p:pic>
      <p:cxnSp>
        <p:nvCxnSpPr>
          <p:cNvPr id="34" name="Straight Arrow Connector 33">
            <a:extLst>
              <a:ext uri="{FF2B5EF4-FFF2-40B4-BE49-F238E27FC236}">
                <a16:creationId xmlns:a16="http://schemas.microsoft.com/office/drawing/2014/main" id="{A15C879F-77DA-9BF6-0BF7-D429CB893224}"/>
              </a:ext>
            </a:extLst>
          </p:cNvPr>
          <p:cNvCxnSpPr/>
          <p:nvPr/>
        </p:nvCxnSpPr>
        <p:spPr>
          <a:xfrm flipH="1">
            <a:off x="10670710" y="4784084"/>
            <a:ext cx="95250" cy="628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F6211432-F7E4-AEEC-D99C-861A0AE61144}"/>
              </a:ext>
            </a:extLst>
          </p:cNvPr>
          <p:cNvCxnSpPr>
            <a:cxnSpLocks/>
          </p:cNvCxnSpPr>
          <p:nvPr/>
        </p:nvCxnSpPr>
        <p:spPr>
          <a:xfrm>
            <a:off x="9968986" y="4684495"/>
            <a:ext cx="121597" cy="7065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9014AEF8-C748-BE24-BDBE-1C762E4B2A89}"/>
              </a:ext>
            </a:extLst>
          </p:cNvPr>
          <p:cNvCxnSpPr>
            <a:cxnSpLocks/>
          </p:cNvCxnSpPr>
          <p:nvPr/>
        </p:nvCxnSpPr>
        <p:spPr>
          <a:xfrm flipH="1" flipV="1">
            <a:off x="5689047" y="3563005"/>
            <a:ext cx="107746" cy="6721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AED873C8-C45F-59B8-2FF8-F6A9E3C9F6D2}"/>
              </a:ext>
            </a:extLst>
          </p:cNvPr>
          <p:cNvCxnSpPr>
            <a:cxnSpLocks/>
          </p:cNvCxnSpPr>
          <p:nvPr/>
        </p:nvCxnSpPr>
        <p:spPr>
          <a:xfrm flipH="1" flipV="1">
            <a:off x="7133352" y="3916515"/>
            <a:ext cx="240572" cy="3186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0B4B692-F7A3-2892-B440-62B7D9A64AC0}"/>
              </a:ext>
            </a:extLst>
          </p:cNvPr>
          <p:cNvCxnSpPr>
            <a:cxnSpLocks/>
          </p:cNvCxnSpPr>
          <p:nvPr/>
        </p:nvCxnSpPr>
        <p:spPr>
          <a:xfrm flipH="1">
            <a:off x="6813477" y="2866763"/>
            <a:ext cx="407075" cy="2982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F1F24656-3498-9203-48EA-9AD112FC1C8E}"/>
              </a:ext>
            </a:extLst>
          </p:cNvPr>
          <p:cNvCxnSpPr/>
          <p:nvPr/>
        </p:nvCxnSpPr>
        <p:spPr>
          <a:xfrm flipH="1">
            <a:off x="8395685" y="3362699"/>
            <a:ext cx="95250" cy="6286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49" name="Text Box 2">
            <a:extLst>
              <a:ext uri="{FF2B5EF4-FFF2-40B4-BE49-F238E27FC236}">
                <a16:creationId xmlns:a16="http://schemas.microsoft.com/office/drawing/2014/main" id="{7978B415-A52F-9733-76B4-CE8C338DE5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390097" y="4469441"/>
            <a:ext cx="1002103" cy="3146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Scour Zone 1</a:t>
            </a:r>
          </a:p>
        </p:txBody>
      </p:sp>
      <p:sp>
        <p:nvSpPr>
          <p:cNvPr id="51" name="Text Box 2">
            <a:extLst>
              <a:ext uri="{FF2B5EF4-FFF2-40B4-BE49-F238E27FC236}">
                <a16:creationId xmlns:a16="http://schemas.microsoft.com/office/drawing/2014/main" id="{FDB72730-0A8E-649B-29DF-4C69D56013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344916" y="4369852"/>
            <a:ext cx="975064" cy="3146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Scour Zone 2</a:t>
            </a:r>
          </a:p>
        </p:txBody>
      </p:sp>
      <p:sp>
        <p:nvSpPr>
          <p:cNvPr id="52" name="Text Box 2">
            <a:extLst>
              <a:ext uri="{FF2B5EF4-FFF2-40B4-BE49-F238E27FC236}">
                <a16:creationId xmlns:a16="http://schemas.microsoft.com/office/drawing/2014/main" id="{729503A3-AADC-4B1A-8630-6C1184B626C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27594" y="3119161"/>
            <a:ext cx="975065" cy="2982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Scour Zone 3 </a:t>
            </a:r>
          </a:p>
        </p:txBody>
      </p:sp>
      <p:sp>
        <p:nvSpPr>
          <p:cNvPr id="53" name="Text Box 2">
            <a:extLst>
              <a:ext uri="{FF2B5EF4-FFF2-40B4-BE49-F238E27FC236}">
                <a16:creationId xmlns:a16="http://schemas.microsoft.com/office/drawing/2014/main" id="{413641B2-1B6A-0B80-5586-AFE8FC831DA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86391" y="2580603"/>
            <a:ext cx="975065" cy="2982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Scour Zone 4</a:t>
            </a:r>
          </a:p>
        </p:txBody>
      </p:sp>
      <p:sp>
        <p:nvSpPr>
          <p:cNvPr id="54" name="Text Box 2">
            <a:extLst>
              <a:ext uri="{FF2B5EF4-FFF2-40B4-BE49-F238E27FC236}">
                <a16:creationId xmlns:a16="http://schemas.microsoft.com/office/drawing/2014/main" id="{D4741DDB-AC2F-09A7-A6CB-1028672038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2074" y="4262060"/>
            <a:ext cx="975060" cy="31464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Scour Zone 5</a:t>
            </a:r>
          </a:p>
        </p:txBody>
      </p:sp>
      <p:sp>
        <p:nvSpPr>
          <p:cNvPr id="56" name="Text Box 2">
            <a:extLst>
              <a:ext uri="{FF2B5EF4-FFF2-40B4-BE49-F238E27FC236}">
                <a16:creationId xmlns:a16="http://schemas.microsoft.com/office/drawing/2014/main" id="{75D0B107-CDD1-2FEE-239D-2216A73AC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042640" y="4249049"/>
            <a:ext cx="973861" cy="29824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Scour Zone 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Content Placeholder 4">
                <a:extLst>
                  <a:ext uri="{FF2B5EF4-FFF2-40B4-BE49-F238E27FC236}">
                    <a16:creationId xmlns:a16="http://schemas.microsoft.com/office/drawing/2014/main" id="{51A2E698-043C-1688-08A0-C3669A64911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255692" y="2224405"/>
                <a:ext cx="5049918" cy="4021495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r>
                  <a:rPr lang="en-US" dirty="0"/>
                  <a:t>Scour Zones 1, 2, 3 &amp; 4: 5-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0" dirty="0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US" sz="2000" b="0" i="0" dirty="0" smtClean="0">
                            <a:latin typeface="Cambria Math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US" sz="2000" b="0" i="1" dirty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” </a:t>
                </a:r>
                <a:r>
                  <a:rPr lang="en-US" sz="2000" dirty="0"/>
                  <a:t> </a:t>
                </a:r>
                <a:r>
                  <a:rPr lang="en-US" dirty="0"/>
                  <a:t>Helical Pile</a:t>
                </a:r>
              </a:p>
              <a:p>
                <a:r>
                  <a:rPr lang="en-US" dirty="0"/>
                  <a:t>Scour Zone 5: 7” Helical Pile</a:t>
                </a:r>
              </a:p>
              <a:p>
                <a:r>
                  <a:rPr lang="en-US" dirty="0"/>
                  <a:t>Scour Zone 6: 2-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000" i="1" dirty="0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000" b="0" i="0" dirty="0" smtClean="0">
                            <a:latin typeface="Cambria Math" panose="02040503050406030204" pitchFamily="18" charset="0"/>
                          </a:rPr>
                          <m:t>7</m:t>
                        </m:r>
                      </m:num>
                      <m:den>
                        <m:r>
                          <a:rPr lang="en-US" sz="2000" b="0" i="0" dirty="0" smtClean="0">
                            <a:latin typeface="Cambria Math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US" dirty="0"/>
                  <a:t>” Helical Pile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2" name="Content Placeholder 4">
                <a:extLst>
                  <a:ext uri="{FF2B5EF4-FFF2-40B4-BE49-F238E27FC236}">
                    <a16:creationId xmlns:a16="http://schemas.microsoft.com/office/drawing/2014/main" id="{51A2E698-043C-1688-08A0-C3669A64911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5692" y="2224405"/>
                <a:ext cx="5049918" cy="4021495"/>
              </a:xfrm>
              <a:prstGeom prst="rect">
                <a:avLst/>
              </a:prstGeom>
              <a:blipFill>
                <a:blip r:embed="rId3"/>
                <a:stretch>
                  <a:fillRect l="-2174" t="-257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865625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84CF1A5B-763D-43F2-8394-2DAC3CE2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Helical Pile Scour</a:t>
            </a:r>
          </a:p>
        </p:txBody>
      </p:sp>
      <p:pic>
        <p:nvPicPr>
          <p:cNvPr id="3" name="Content Placeholder 2" descr="Engineering detail of proposed boardwalk.">
            <a:extLst>
              <a:ext uri="{FF2B5EF4-FFF2-40B4-BE49-F238E27FC236}">
                <a16:creationId xmlns:a16="http://schemas.microsoft.com/office/drawing/2014/main" id="{502D68D5-89DF-7488-DCE9-565E38F410C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5201"/>
          <a:stretch/>
        </p:blipFill>
        <p:spPr>
          <a:xfrm>
            <a:off x="6582782" y="1985053"/>
            <a:ext cx="4565827" cy="4607873"/>
          </a:xfrm>
        </p:spPr>
      </p:pic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FBFC50B-6EE7-9C22-5A43-C9055EC22BE0}"/>
              </a:ext>
            </a:extLst>
          </p:cNvPr>
          <p:cNvSpPr txBox="1">
            <a:spLocks/>
          </p:cNvSpPr>
          <p:nvPr/>
        </p:nvSpPr>
        <p:spPr>
          <a:xfrm>
            <a:off x="1056674" y="2337981"/>
            <a:ext cx="5840308" cy="4021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HEC-18 Pier Scour Equation (non-standard approach)</a:t>
            </a:r>
          </a:p>
          <a:p>
            <a:r>
              <a:rPr lang="en-US" dirty="0"/>
              <a:t>Scour Design Event: 1.2 x single helical pile scour depth</a:t>
            </a:r>
          </a:p>
          <a:p>
            <a:r>
              <a:rPr lang="en-US" dirty="0"/>
              <a:t>Scour Check Event: Debris considerations (wall pier)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49125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84CF1A5B-763D-43F2-8394-2DAC3CE2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CFL and ERFO Program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10B9C87-9174-1B47-D070-23BB3FCB69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03649" y="2006081"/>
            <a:ext cx="5325168" cy="4021495"/>
          </a:xfrm>
        </p:spPr>
        <p:txBody>
          <a:bodyPr/>
          <a:lstStyle/>
          <a:p>
            <a:r>
              <a:rPr lang="en-US" dirty="0"/>
              <a:t>CFL: Central Federal Lands</a:t>
            </a:r>
          </a:p>
          <a:p>
            <a:r>
              <a:rPr lang="en-US" dirty="0"/>
              <a:t>Main Funding Source: ERFO Program</a:t>
            </a:r>
          </a:p>
          <a:p>
            <a:pPr lvl="1"/>
            <a:r>
              <a:rPr lang="en-US" dirty="0"/>
              <a:t>Emergency Relief for Federally Owned Roads</a:t>
            </a:r>
          </a:p>
          <a:p>
            <a:pPr lvl="1"/>
            <a:r>
              <a:rPr lang="en-US" dirty="0"/>
              <a:t>Intent: Restore facilities to pre-disaster condition</a:t>
            </a:r>
          </a:p>
        </p:txBody>
      </p:sp>
      <p:pic>
        <p:nvPicPr>
          <p:cNvPr id="6" name="Picture 5" descr="Map of Federal Lands Highway office locations and jurisdiction.&#10;&#10;">
            <a:extLst>
              <a:ext uri="{FF2B5EF4-FFF2-40B4-BE49-F238E27FC236}">
                <a16:creationId xmlns:a16="http://schemas.microsoft.com/office/drawing/2014/main" id="{4B33395B-6EEA-2616-7C0B-AAA5E00FF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1751" y="2314829"/>
            <a:ext cx="5758100" cy="3793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72371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84CF1A5B-763D-43F2-8394-2DAC3CE2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Scour Results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FBFC50B-6EE7-9C22-5A43-C9055EC22BE0}"/>
              </a:ext>
            </a:extLst>
          </p:cNvPr>
          <p:cNvSpPr txBox="1">
            <a:spLocks/>
          </p:cNvSpPr>
          <p:nvPr/>
        </p:nvSpPr>
        <p:spPr>
          <a:xfrm>
            <a:off x="398306" y="2308085"/>
            <a:ext cx="5840308" cy="4021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graphicFrame>
        <p:nvGraphicFramePr>
          <p:cNvPr id="6" name="Content Placeholder 5" descr="Table of scour results for boardwalk.">
            <a:extLst>
              <a:ext uri="{FF2B5EF4-FFF2-40B4-BE49-F238E27FC236}">
                <a16:creationId xmlns:a16="http://schemas.microsoft.com/office/drawing/2014/main" id="{ECEF438F-6008-126F-0674-67EE5FD9DE3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1263243"/>
              </p:ext>
            </p:extLst>
          </p:nvPr>
        </p:nvGraphicFramePr>
        <p:xfrm>
          <a:off x="6096000" y="2378790"/>
          <a:ext cx="5866701" cy="26373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76501">
                  <a:extLst>
                    <a:ext uri="{9D8B030D-6E8A-4147-A177-3AD203B41FA5}">
                      <a16:colId xmlns:a16="http://schemas.microsoft.com/office/drawing/2014/main" val="1834263113"/>
                    </a:ext>
                  </a:extLst>
                </a:gridCol>
                <a:gridCol w="1193176">
                  <a:extLst>
                    <a:ext uri="{9D8B030D-6E8A-4147-A177-3AD203B41FA5}">
                      <a16:colId xmlns:a16="http://schemas.microsoft.com/office/drawing/2014/main" val="2330930269"/>
                    </a:ext>
                  </a:extLst>
                </a:gridCol>
                <a:gridCol w="1105478">
                  <a:extLst>
                    <a:ext uri="{9D8B030D-6E8A-4147-A177-3AD203B41FA5}">
                      <a16:colId xmlns:a16="http://schemas.microsoft.com/office/drawing/2014/main" val="2207434428"/>
                    </a:ext>
                  </a:extLst>
                </a:gridCol>
                <a:gridCol w="1193793">
                  <a:extLst>
                    <a:ext uri="{9D8B030D-6E8A-4147-A177-3AD203B41FA5}">
                      <a16:colId xmlns:a16="http://schemas.microsoft.com/office/drawing/2014/main" val="4175391274"/>
                    </a:ext>
                  </a:extLst>
                </a:gridCol>
                <a:gridCol w="1197753">
                  <a:extLst>
                    <a:ext uri="{9D8B030D-6E8A-4147-A177-3AD203B41FA5}">
                      <a16:colId xmlns:a16="http://schemas.microsoft.com/office/drawing/2014/main" val="1130247595"/>
                    </a:ext>
                  </a:extLst>
                </a:gridCol>
              </a:tblGrid>
              <a:tr h="291535">
                <a:tc gridSpan="5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Hydraulic Data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43873015"/>
                  </a:ext>
                </a:extLst>
              </a:tr>
              <a:tr h="5965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Scour Zone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50-yr Storm Total Scour (Ft)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50-yr Maximum Velocity (fps)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100-yr Storm Total Scour (Ft)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100-yr Maximum Velocity (fps)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99091418"/>
                  </a:ext>
                </a:extLst>
              </a:tr>
              <a:tr h="2915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6.0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6.7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7.0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7.9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413958400"/>
                  </a:ext>
                </a:extLst>
              </a:tr>
              <a:tr h="2915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5.5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4.3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7.0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5.4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14389646"/>
                  </a:ext>
                </a:extLst>
              </a:tr>
              <a:tr h="2915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3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5.5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10.0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7.5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12.3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867064635"/>
                  </a:ext>
                </a:extLst>
              </a:tr>
              <a:tr h="2915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4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6.0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4.6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7.0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5.8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591792372"/>
                  </a:ext>
                </a:extLst>
              </a:tr>
              <a:tr h="2915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5.5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7.1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7.0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7.9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614703100"/>
                  </a:ext>
                </a:extLst>
              </a:tr>
              <a:tr h="29153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6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1.0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>
                          <a:effectLst/>
                        </a:rPr>
                        <a:t>1.5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</a:pPr>
                      <a:r>
                        <a:rPr lang="en-US" sz="1100" dirty="0">
                          <a:effectLst/>
                        </a:rPr>
                        <a:t>6.5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4121301602"/>
                  </a:ext>
                </a:extLst>
              </a:tr>
            </a:tbl>
          </a:graphicData>
        </a:graphic>
      </p:graphicFrame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DC7E1BF-8FB8-5D4D-6BB6-30802B723EE0}"/>
              </a:ext>
            </a:extLst>
          </p:cNvPr>
          <p:cNvSpPr txBox="1">
            <a:spLocks/>
          </p:cNvSpPr>
          <p:nvPr/>
        </p:nvSpPr>
        <p:spPr>
          <a:xfrm>
            <a:off x="373137" y="2308085"/>
            <a:ext cx="5840308" cy="4021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Combination of sediment transport model results and local (pier) scour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39388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84CF1A5B-763D-43F2-8394-2DAC3CE2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Existing Boardwalk Removal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FBFC50B-6EE7-9C22-5A43-C9055EC22BE0}"/>
              </a:ext>
            </a:extLst>
          </p:cNvPr>
          <p:cNvSpPr txBox="1">
            <a:spLocks/>
          </p:cNvSpPr>
          <p:nvPr/>
        </p:nvSpPr>
        <p:spPr>
          <a:xfrm>
            <a:off x="415084" y="2308084"/>
            <a:ext cx="5840308" cy="4021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DC7E1BF-8FB8-5D4D-6BB6-30802B723EE0}"/>
              </a:ext>
            </a:extLst>
          </p:cNvPr>
          <p:cNvSpPr txBox="1">
            <a:spLocks/>
          </p:cNvSpPr>
          <p:nvPr/>
        </p:nvSpPr>
        <p:spPr>
          <a:xfrm>
            <a:off x="255692" y="2308084"/>
            <a:ext cx="3823175" cy="4021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6" name="Picture 5" descr="Proposed removal of former boardwalk.">
            <a:extLst>
              <a:ext uri="{FF2B5EF4-FFF2-40B4-BE49-F238E27FC236}">
                <a16:creationId xmlns:a16="http://schemas.microsoft.com/office/drawing/2014/main" id="{D95D6546-16E7-F067-6BA5-0D4FAD7C62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03732" y="2089983"/>
            <a:ext cx="9103320" cy="4457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684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84CF1A5B-763D-43F2-8394-2DAC3CE2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Salt Creek Road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9FBFC50B-6EE7-9C22-5A43-C9055EC22BE0}"/>
              </a:ext>
            </a:extLst>
          </p:cNvPr>
          <p:cNvSpPr txBox="1">
            <a:spLocks/>
          </p:cNvSpPr>
          <p:nvPr/>
        </p:nvSpPr>
        <p:spPr>
          <a:xfrm>
            <a:off x="398306" y="2308085"/>
            <a:ext cx="5840308" cy="4021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7" name="Content Placeholder 4">
            <a:extLst>
              <a:ext uri="{FF2B5EF4-FFF2-40B4-BE49-F238E27FC236}">
                <a16:creationId xmlns:a16="http://schemas.microsoft.com/office/drawing/2014/main" id="{EDC7E1BF-8FB8-5D4D-6BB6-30802B723EE0}"/>
              </a:ext>
            </a:extLst>
          </p:cNvPr>
          <p:cNvSpPr txBox="1">
            <a:spLocks/>
          </p:cNvSpPr>
          <p:nvPr/>
        </p:nvSpPr>
        <p:spPr>
          <a:xfrm>
            <a:off x="255692" y="2308084"/>
            <a:ext cx="3823175" cy="40214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Road and parking area raised to avoid inundation by 25 year event</a:t>
            </a:r>
            <a:endParaRPr lang="en-US" baseline="-25000" dirty="0"/>
          </a:p>
          <a:p>
            <a:r>
              <a:rPr lang="en-US" dirty="0"/>
              <a:t>Embankment Protection</a:t>
            </a:r>
          </a:p>
        </p:txBody>
      </p:sp>
      <p:pic>
        <p:nvPicPr>
          <p:cNvPr id="8" name="Picture 7" descr="Proposed Salt Creek Rd. location.">
            <a:extLst>
              <a:ext uri="{FF2B5EF4-FFF2-40B4-BE49-F238E27FC236}">
                <a16:creationId xmlns:a16="http://schemas.microsoft.com/office/drawing/2014/main" id="{61FD2BD2-6BF9-20D0-8668-7489034C64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07705" y="2726891"/>
            <a:ext cx="4542230" cy="2567487"/>
          </a:xfrm>
          <a:prstGeom prst="rect">
            <a:avLst/>
          </a:prstGeom>
        </p:spPr>
      </p:pic>
      <p:pic>
        <p:nvPicPr>
          <p:cNvPr id="10" name="Picture 9" descr="Image of Salt Creek road post- Tropical Storm Hilary.">
            <a:extLst>
              <a:ext uri="{FF2B5EF4-FFF2-40B4-BE49-F238E27FC236}">
                <a16:creationId xmlns:a16="http://schemas.microsoft.com/office/drawing/2014/main" id="{4E2C0D01-2518-EA4B-78AA-4AB5AA5D2A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020"/>
          <a:stretch/>
        </p:blipFill>
        <p:spPr>
          <a:xfrm>
            <a:off x="4078867" y="2293138"/>
            <a:ext cx="3211956" cy="3434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3353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84CF1A5B-763D-43F2-8394-2DAC3CE2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2B68D4-BDF7-7161-6697-D841C964AF7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9716" y="2121159"/>
            <a:ext cx="5336284" cy="4021495"/>
          </a:xfrm>
        </p:spPr>
        <p:txBody>
          <a:bodyPr/>
          <a:lstStyle/>
          <a:p>
            <a:r>
              <a:rPr lang="en-US" dirty="0"/>
              <a:t>SRH-2D used for hydraulic modeling and sediment transport</a:t>
            </a:r>
          </a:p>
          <a:p>
            <a:r>
              <a:rPr lang="en-US" dirty="0"/>
              <a:t>Proposed Boardwalk: Helical piles with Douglas Fir decking</a:t>
            </a:r>
          </a:p>
          <a:p>
            <a:r>
              <a:rPr lang="en-US" dirty="0"/>
              <a:t>Anticipated Construction Start: December 2024</a:t>
            </a:r>
          </a:p>
          <a:p>
            <a:r>
              <a:rPr lang="en-US" dirty="0"/>
              <a:t>Anticipated Construction Completion: May 2025</a:t>
            </a:r>
          </a:p>
        </p:txBody>
      </p:sp>
      <p:pic>
        <p:nvPicPr>
          <p:cNvPr id="3" name="Picture 2" descr="Engineering detail of proposed helical pile.">
            <a:extLst>
              <a:ext uri="{FF2B5EF4-FFF2-40B4-BE49-F238E27FC236}">
                <a16:creationId xmlns:a16="http://schemas.microsoft.com/office/drawing/2014/main" id="{DB2A70E3-4FAF-377B-8DE1-CDC7CAE8D1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74217" y="1993142"/>
            <a:ext cx="5557038" cy="459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751825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84CF1A5B-763D-43F2-8394-2DAC3CE2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Questions?</a:t>
            </a:r>
          </a:p>
        </p:txBody>
      </p:sp>
      <p:pic>
        <p:nvPicPr>
          <p:cNvPr id="4" name="Picture 3" descr="Image of damaged boardwalk.">
            <a:extLst>
              <a:ext uri="{FF2B5EF4-FFF2-40B4-BE49-F238E27FC236}">
                <a16:creationId xmlns:a16="http://schemas.microsoft.com/office/drawing/2014/main" id="{9B13ECA7-EEE0-175A-DA3F-5AD6B89A61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90863" y="1994373"/>
            <a:ext cx="7010274" cy="4598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1855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84CF1A5B-763D-43F2-8394-2DAC3CE2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Location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78BBDB-B9E9-0B83-8ABF-96E4421BC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9321" y="6368828"/>
            <a:ext cx="10150151" cy="616504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1600" i="1" dirty="0"/>
              <a:t>Source: https://www.nps.gov/deva/planyourvisit/maps.htm</a:t>
            </a:r>
          </a:p>
        </p:txBody>
      </p:sp>
      <p:pic>
        <p:nvPicPr>
          <p:cNvPr id="12" name="Picture 11" descr="Map of National Parks in the southwest United States, specifically calling out Death Valley National Park.">
            <a:extLst>
              <a:ext uri="{FF2B5EF4-FFF2-40B4-BE49-F238E27FC236}">
                <a16:creationId xmlns:a16="http://schemas.microsoft.com/office/drawing/2014/main" id="{BC5E041B-B4B4-BABD-CF5D-0ACEE6D78B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968" y="2080766"/>
            <a:ext cx="7508063" cy="4288062"/>
          </a:xfrm>
          <a:prstGeom prst="rect">
            <a:avLst/>
          </a:prstGeom>
        </p:spPr>
      </p:pic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4FFD9CA3-B61D-6667-B738-A1CDCB41FFC4}"/>
              </a:ext>
            </a:extLst>
          </p:cNvPr>
          <p:cNvCxnSpPr>
            <a:cxnSpLocks/>
          </p:cNvCxnSpPr>
          <p:nvPr/>
        </p:nvCxnSpPr>
        <p:spPr>
          <a:xfrm flipH="1">
            <a:off x="6106483" y="3462324"/>
            <a:ext cx="469785" cy="517407"/>
          </a:xfrm>
          <a:prstGeom prst="straightConnector1">
            <a:avLst/>
          </a:prstGeom>
          <a:ln w="190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ext Box 2">
            <a:extLst>
              <a:ext uri="{FF2B5EF4-FFF2-40B4-BE49-F238E27FC236}">
                <a16:creationId xmlns:a16="http://schemas.microsoft.com/office/drawing/2014/main" id="{63DCA211-67D5-D8D4-03BE-C53CDC4D16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9360" y="3151004"/>
            <a:ext cx="1437238" cy="39240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rot="0" vert="horz" wrap="square" lIns="91440" tIns="45720" rIns="91440" bIns="45720" anchor="t" anchorCtr="0">
            <a:noAutofit/>
          </a:bodyPr>
          <a:lstStyle/>
          <a:p>
            <a:pPr marL="0" marR="0" algn="ctr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</a:pPr>
            <a:r>
              <a:rPr lang="en-US" sz="1100" dirty="0">
                <a:effectLst/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Salt Creek Interpretive Trail</a:t>
            </a:r>
          </a:p>
        </p:txBody>
      </p:sp>
    </p:spTree>
    <p:extLst>
      <p:ext uri="{BB962C8B-B14F-4D97-AF65-F5344CB8AC3E}">
        <p14:creationId xmlns:p14="http://schemas.microsoft.com/office/powerpoint/2010/main" val="40823484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84CF1A5B-763D-43F2-8394-2DAC3CE2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Location</a:t>
            </a:r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5715A6E8-867B-F550-36E4-874D05FE5F40}"/>
              </a:ext>
            </a:extLst>
          </p:cNvPr>
          <p:cNvCxnSpPr>
            <a:cxnSpLocks/>
          </p:cNvCxnSpPr>
          <p:nvPr/>
        </p:nvCxnSpPr>
        <p:spPr>
          <a:xfrm flipH="1">
            <a:off x="4043494" y="2474752"/>
            <a:ext cx="671119" cy="37398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78BBDB-B9E9-0B83-8ABF-96E4421BC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171038" y="6344509"/>
            <a:ext cx="9139105" cy="21240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i="1" dirty="0"/>
              <a:t>Source: https://www.nps.gov/deva/planyourvisit/maps.htm</a:t>
            </a:r>
          </a:p>
        </p:txBody>
      </p:sp>
      <p:pic>
        <p:nvPicPr>
          <p:cNvPr id="10" name="Picture 9" descr="Map of Death Valley National Park.">
            <a:extLst>
              <a:ext uri="{FF2B5EF4-FFF2-40B4-BE49-F238E27FC236}">
                <a16:creationId xmlns:a16="http://schemas.microsoft.com/office/drawing/2014/main" id="{0DE5D36A-6D6C-03CC-5547-769A98A244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1760" y="2022579"/>
            <a:ext cx="6437876" cy="4321930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083A509C-1097-9AD3-3FEE-7042564BB4DD}"/>
              </a:ext>
            </a:extLst>
          </p:cNvPr>
          <p:cNvSpPr/>
          <p:nvPr/>
        </p:nvSpPr>
        <p:spPr>
          <a:xfrm>
            <a:off x="5033394" y="3543507"/>
            <a:ext cx="553674" cy="310393"/>
          </a:xfrm>
          <a:prstGeom prst="ellipse">
            <a:avLst/>
          </a:prstGeom>
          <a:noFill/>
          <a:ln w="190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0674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84CF1A5B-763D-43F2-8394-2DAC3CE2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 Significance</a:t>
            </a:r>
          </a:p>
        </p:txBody>
      </p:sp>
      <p:sp>
        <p:nvSpPr>
          <p:cNvPr id="42" name="Content Placeholder 41">
            <a:extLst>
              <a:ext uri="{FF2B5EF4-FFF2-40B4-BE49-F238E27FC236}">
                <a16:creationId xmlns:a16="http://schemas.microsoft.com/office/drawing/2014/main" id="{A48325EB-725E-45F5-86C8-935A56885D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09360" y="5988042"/>
            <a:ext cx="9189439" cy="65862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1600" i="1" dirty="0"/>
              <a:t>Source: https://www.nps.gov/deva/learn/nature/fish.htm</a:t>
            </a:r>
          </a:p>
        </p:txBody>
      </p:sp>
      <p:pic>
        <p:nvPicPr>
          <p:cNvPr id="5" name="Picture 4" descr="Image of Salt Creek Pupfish.">
            <a:extLst>
              <a:ext uri="{FF2B5EF4-FFF2-40B4-BE49-F238E27FC236}">
                <a16:creationId xmlns:a16="http://schemas.microsoft.com/office/drawing/2014/main" id="{8FF031A1-AE83-7211-F00E-B47D798263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6273" y="1968032"/>
            <a:ext cx="5915025" cy="3971925"/>
          </a:xfrm>
          <a:prstGeom prst="rect">
            <a:avLst/>
          </a:prstGeom>
        </p:spPr>
      </p:pic>
      <p:sp>
        <p:nvSpPr>
          <p:cNvPr id="2" name="Content Placeholder 41">
            <a:extLst>
              <a:ext uri="{FF2B5EF4-FFF2-40B4-BE49-F238E27FC236}">
                <a16:creationId xmlns:a16="http://schemas.microsoft.com/office/drawing/2014/main" id="{472EDB6E-1F3B-E70B-26CB-9F6A43423814}"/>
              </a:ext>
            </a:extLst>
          </p:cNvPr>
          <p:cNvSpPr txBox="1">
            <a:spLocks/>
          </p:cNvSpPr>
          <p:nvPr/>
        </p:nvSpPr>
        <p:spPr>
          <a:xfrm>
            <a:off x="624539" y="2257577"/>
            <a:ext cx="5118535" cy="22181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Salt Creek Pupfish</a:t>
            </a:r>
          </a:p>
          <a:p>
            <a:r>
              <a:rPr lang="en-US" dirty="0"/>
              <a:t>~1.5 in long</a:t>
            </a:r>
          </a:p>
          <a:p>
            <a:r>
              <a:rPr lang="en-US" dirty="0"/>
              <a:t>Provide educational opportunities while protecting sensitive habitat</a:t>
            </a:r>
          </a:p>
        </p:txBody>
      </p:sp>
    </p:spTree>
    <p:extLst>
      <p:ext uri="{BB962C8B-B14F-4D97-AF65-F5344CB8AC3E}">
        <p14:creationId xmlns:p14="http://schemas.microsoft.com/office/powerpoint/2010/main" val="11405519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84CF1A5B-763D-43F2-8394-2DAC3CE2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Pre-Disaster Conditions</a:t>
            </a:r>
          </a:p>
        </p:txBody>
      </p:sp>
      <p:pic>
        <p:nvPicPr>
          <p:cNvPr id="5" name="Picture 4" descr="Salt Creek Boardwalk prior to the storm events of 2022 and 2023.">
            <a:extLst>
              <a:ext uri="{FF2B5EF4-FFF2-40B4-BE49-F238E27FC236}">
                <a16:creationId xmlns:a16="http://schemas.microsoft.com/office/drawing/2014/main" id="{2DFCC80E-29D0-DE2F-5054-489C3AF3DA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8642" y="2006081"/>
            <a:ext cx="7254075" cy="4083899"/>
          </a:xfrm>
          <a:prstGeom prst="rect">
            <a:avLst/>
          </a:prstGeom>
        </p:spPr>
      </p:pic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6F77D36D-CEB5-D253-D458-37D8282EE4CE}"/>
              </a:ext>
            </a:extLst>
          </p:cNvPr>
          <p:cNvSpPr txBox="1">
            <a:spLocks/>
          </p:cNvSpPr>
          <p:nvPr/>
        </p:nvSpPr>
        <p:spPr>
          <a:xfrm>
            <a:off x="959718" y="6089980"/>
            <a:ext cx="10150151" cy="61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i="1" dirty="0"/>
              <a:t>Source: https://www.nps.gov/places/salt-creek.htm</a:t>
            </a:r>
          </a:p>
        </p:txBody>
      </p:sp>
    </p:spTree>
    <p:extLst>
      <p:ext uri="{BB962C8B-B14F-4D97-AF65-F5344CB8AC3E}">
        <p14:creationId xmlns:p14="http://schemas.microsoft.com/office/powerpoint/2010/main" val="113236373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84CF1A5B-763D-43F2-8394-2DAC3CE2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Disaster Events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8ED7FD-5380-7527-B1D8-406DD5D8E4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27423" y="2015606"/>
            <a:ext cx="5168577" cy="4021495"/>
          </a:xfrm>
        </p:spPr>
        <p:txBody>
          <a:bodyPr/>
          <a:lstStyle/>
          <a:p>
            <a:r>
              <a:rPr lang="en-US" dirty="0"/>
              <a:t>August 2022: Flash Flooding </a:t>
            </a:r>
          </a:p>
          <a:p>
            <a:pPr lvl="1"/>
            <a:r>
              <a:rPr lang="en-US" dirty="0"/>
              <a:t>Single Day Rainfall: 1.7 in</a:t>
            </a:r>
          </a:p>
          <a:p>
            <a:r>
              <a:rPr lang="en-US" dirty="0"/>
              <a:t>August 2023: Tropical Storm Hilary</a:t>
            </a:r>
          </a:p>
          <a:p>
            <a:pPr lvl="1"/>
            <a:r>
              <a:rPr lang="en-US" dirty="0"/>
              <a:t>Single Day Rainfall: 2.2 in</a:t>
            </a:r>
          </a:p>
          <a:p>
            <a:r>
              <a:rPr lang="en-US" dirty="0"/>
              <a:t>Average Annual Rainfall in DEVA: 2 in</a:t>
            </a:r>
          </a:p>
          <a:p>
            <a:r>
              <a:rPr lang="en-US" dirty="0"/>
              <a:t>Significant damage throughout DEVA</a:t>
            </a:r>
          </a:p>
          <a:p>
            <a:pPr lvl="1"/>
            <a:endParaRPr lang="en-US" dirty="0"/>
          </a:p>
        </p:txBody>
      </p:sp>
      <p:pic>
        <p:nvPicPr>
          <p:cNvPr id="7" name="Picture 6" descr="Map of all roads in Death Valley National Park damaged by the 2022 and 2023 storm events.">
            <a:extLst>
              <a:ext uri="{FF2B5EF4-FFF2-40B4-BE49-F238E27FC236}">
                <a16:creationId xmlns:a16="http://schemas.microsoft.com/office/drawing/2014/main" id="{9AAA6A8D-0E9B-11F8-BD4E-C28713DC9C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493801"/>
            <a:ext cx="5894927" cy="3543300"/>
          </a:xfrm>
          <a:prstGeom prst="rect">
            <a:avLst/>
          </a:prstGeom>
        </p:spPr>
      </p:pic>
      <p:pic>
        <p:nvPicPr>
          <p:cNvPr id="4" name="Picture 3" descr="Image of damage in Death Valley National park after the 2023 storm event.">
            <a:extLst>
              <a:ext uri="{FF2B5EF4-FFF2-40B4-BE49-F238E27FC236}">
                <a16:creationId xmlns:a16="http://schemas.microsoft.com/office/drawing/2014/main" id="{E9B52A47-5690-4B26-78F8-5C67E7C482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5489" y="2254703"/>
            <a:ext cx="3775949" cy="402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6530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84CF1A5B-763D-43F2-8394-2DAC3CE2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Post-Disaster Conditions</a:t>
            </a:r>
          </a:p>
        </p:txBody>
      </p:sp>
      <p:pic>
        <p:nvPicPr>
          <p:cNvPr id="6" name="Content Placeholder 5" descr="Image of the Salt Creek Boardwalk location after the storm events of 2022 and 2023.">
            <a:extLst>
              <a:ext uri="{FF2B5EF4-FFF2-40B4-BE49-F238E27FC236}">
                <a16:creationId xmlns:a16="http://schemas.microsoft.com/office/drawing/2014/main" id="{2BD96D45-02B6-070D-38B5-742EE69CCFF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013894" y="2670410"/>
            <a:ext cx="4900669" cy="3010016"/>
          </a:xfrm>
        </p:spPr>
      </p:pic>
      <p:pic>
        <p:nvPicPr>
          <p:cNvPr id="7" name="Picture 6" descr="Image of the Salt Creek Boardwalk location after the storm events of 2022 and 2023.">
            <a:extLst>
              <a:ext uri="{FF2B5EF4-FFF2-40B4-BE49-F238E27FC236}">
                <a16:creationId xmlns:a16="http://schemas.microsoft.com/office/drawing/2014/main" id="{F673D695-C0BE-481B-8ABE-A0E5D0B0CB7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4400"/>
          <a:stretch/>
        </p:blipFill>
        <p:spPr>
          <a:xfrm>
            <a:off x="99970" y="2409272"/>
            <a:ext cx="3358234" cy="3532293"/>
          </a:xfrm>
          <a:prstGeom prst="rect">
            <a:avLst/>
          </a:prstGeom>
        </p:spPr>
      </p:pic>
      <p:pic>
        <p:nvPicPr>
          <p:cNvPr id="9" name="Picture 8" descr="Image of the Salt Creek Boardwalk location after the storm events of 2022 and 2023.">
            <a:extLst>
              <a:ext uri="{FF2B5EF4-FFF2-40B4-BE49-F238E27FC236}">
                <a16:creationId xmlns:a16="http://schemas.microsoft.com/office/drawing/2014/main" id="{5A26249B-F476-012A-CCEC-ED2BBFEB323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4526"/>
          <a:stretch/>
        </p:blipFill>
        <p:spPr>
          <a:xfrm>
            <a:off x="3556932" y="2409272"/>
            <a:ext cx="3358234" cy="3547786"/>
          </a:xfrm>
          <a:prstGeom prst="rect">
            <a:avLst/>
          </a:prstGeom>
        </p:spPr>
      </p:pic>
      <p:pic>
        <p:nvPicPr>
          <p:cNvPr id="3" name="Picture 2" descr="Image of the Salt Creek Boardwalk location after the storm events of 2022 and 2023.">
            <a:extLst>
              <a:ext uri="{FF2B5EF4-FFF2-40B4-BE49-F238E27FC236}">
                <a16:creationId xmlns:a16="http://schemas.microsoft.com/office/drawing/2014/main" id="{00D8F1E0-5CD4-5DF7-327C-EEAABB66617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17701" y="2063902"/>
            <a:ext cx="6446527" cy="4238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96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itle 40">
            <a:extLst>
              <a:ext uri="{FF2B5EF4-FFF2-40B4-BE49-F238E27FC236}">
                <a16:creationId xmlns:a16="http://schemas.microsoft.com/office/drawing/2014/main" id="{84CF1A5B-763D-43F2-8394-2DAC3CE280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Salt Creek Drainage Basin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78BBDB-B9E9-0B83-8ABF-96E4421BCC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77256" y="2057356"/>
            <a:ext cx="4923685" cy="4021495"/>
          </a:xfrm>
        </p:spPr>
        <p:txBody>
          <a:bodyPr/>
          <a:lstStyle/>
          <a:p>
            <a:r>
              <a:rPr lang="en-US" dirty="0"/>
              <a:t>Approximately 1500 </a:t>
            </a:r>
            <a:r>
              <a:rPr lang="en-US" dirty="0" err="1"/>
              <a:t>sqmi</a:t>
            </a:r>
            <a:r>
              <a:rPr lang="en-US" dirty="0"/>
              <a:t>. drainage basin</a:t>
            </a:r>
          </a:p>
          <a:p>
            <a:r>
              <a:rPr lang="en-US" dirty="0"/>
              <a:t>Outfall: </a:t>
            </a:r>
            <a:r>
              <a:rPr lang="en-US" dirty="0" err="1"/>
              <a:t>Badwater</a:t>
            </a:r>
            <a:r>
              <a:rPr lang="en-US" dirty="0"/>
              <a:t> Basin</a:t>
            </a:r>
          </a:p>
        </p:txBody>
      </p:sp>
      <p:pic>
        <p:nvPicPr>
          <p:cNvPr id="9" name="Picture 8" descr="Map of the Salt Creek drainage area to the boardwalk location.">
            <a:extLst>
              <a:ext uri="{FF2B5EF4-FFF2-40B4-BE49-F238E27FC236}">
                <a16:creationId xmlns:a16="http://schemas.microsoft.com/office/drawing/2014/main" id="{98DAADE1-8296-E04B-A65B-A7D2378BDA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6979" y="2057356"/>
            <a:ext cx="6383629" cy="3833436"/>
          </a:xfrm>
          <a:prstGeom prst="rect">
            <a:avLst/>
          </a:prstGeom>
        </p:spPr>
      </p:pic>
      <p:sp>
        <p:nvSpPr>
          <p:cNvPr id="2" name="Content Placeholder 7">
            <a:extLst>
              <a:ext uri="{FF2B5EF4-FFF2-40B4-BE49-F238E27FC236}">
                <a16:creationId xmlns:a16="http://schemas.microsoft.com/office/drawing/2014/main" id="{95BB483A-6957-19AC-018F-390DEE8B3B2A}"/>
              </a:ext>
            </a:extLst>
          </p:cNvPr>
          <p:cNvSpPr txBox="1">
            <a:spLocks/>
          </p:cNvSpPr>
          <p:nvPr/>
        </p:nvSpPr>
        <p:spPr>
          <a:xfrm>
            <a:off x="3925109" y="5890792"/>
            <a:ext cx="10150151" cy="616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1600" i="1" dirty="0"/>
              <a:t>Source: Google Earth</a:t>
            </a:r>
          </a:p>
        </p:txBody>
      </p:sp>
      <p:graphicFrame>
        <p:nvGraphicFramePr>
          <p:cNvPr id="6" name="Table 5" descr="Table of peak flows used for hydraulic design.">
            <a:extLst>
              <a:ext uri="{FF2B5EF4-FFF2-40B4-BE49-F238E27FC236}">
                <a16:creationId xmlns:a16="http://schemas.microsoft.com/office/drawing/2014/main" id="{DDBB98EA-3F35-EC37-37DE-2197CC319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7768610"/>
              </p:ext>
            </p:extLst>
          </p:nvPr>
        </p:nvGraphicFramePr>
        <p:xfrm>
          <a:off x="979292" y="3621893"/>
          <a:ext cx="3528700" cy="2385713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62354">
                  <a:extLst>
                    <a:ext uri="{9D8B030D-6E8A-4147-A177-3AD203B41FA5}">
                      <a16:colId xmlns:a16="http://schemas.microsoft.com/office/drawing/2014/main" val="2489430333"/>
                    </a:ext>
                  </a:extLst>
                </a:gridCol>
                <a:gridCol w="1161648">
                  <a:extLst>
                    <a:ext uri="{9D8B030D-6E8A-4147-A177-3AD203B41FA5}">
                      <a16:colId xmlns:a16="http://schemas.microsoft.com/office/drawing/2014/main" val="3482360195"/>
                    </a:ext>
                  </a:extLst>
                </a:gridCol>
                <a:gridCol w="1204698">
                  <a:extLst>
                    <a:ext uri="{9D8B030D-6E8A-4147-A177-3AD203B41FA5}">
                      <a16:colId xmlns:a16="http://schemas.microsoft.com/office/drawing/2014/main" val="2370967850"/>
                    </a:ext>
                  </a:extLst>
                </a:gridCol>
              </a:tblGrid>
              <a:tr h="52816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Annual Exceedance Probability (%)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Return Period</a:t>
                      </a:r>
                      <a:endParaRPr lang="en-US" sz="1100" dirty="0">
                        <a:effectLst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(Year)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Computed Flow (</a:t>
                      </a:r>
                      <a:r>
                        <a:rPr lang="en-US" sz="1000" dirty="0" err="1">
                          <a:effectLst/>
                        </a:rPr>
                        <a:t>cfs</a:t>
                      </a:r>
                      <a:r>
                        <a:rPr lang="en-US" sz="1000" dirty="0">
                          <a:effectLst/>
                        </a:rPr>
                        <a:t>)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929818276"/>
                  </a:ext>
                </a:extLst>
              </a:tr>
              <a:tr h="2321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903303618"/>
                  </a:ext>
                </a:extLst>
              </a:tr>
              <a:tr h="2321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492670210"/>
                  </a:ext>
                </a:extLst>
              </a:tr>
              <a:tr h="2321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240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37523793"/>
                  </a:ext>
                </a:extLst>
              </a:tr>
              <a:tr h="2321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4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25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630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123067522"/>
                  </a:ext>
                </a:extLst>
              </a:tr>
              <a:tr h="2321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1,180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2098272768"/>
                  </a:ext>
                </a:extLst>
              </a:tr>
              <a:tr h="2321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100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2,110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4064692939"/>
                  </a:ext>
                </a:extLst>
              </a:tr>
              <a:tr h="2321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0.5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200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3,620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557785444"/>
                  </a:ext>
                </a:extLst>
              </a:tr>
              <a:tr h="23219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0.2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500</a:t>
                      </a:r>
                      <a:endParaRPr lang="en-US" sz="110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 dirty="0">
                          <a:effectLst/>
                        </a:rPr>
                        <a:t>7,040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val="39446276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22796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FHWA CFL Division Theme1">
  <a:themeElements>
    <a:clrScheme name="dot blue high contrast">
      <a:dk1>
        <a:srgbClr val="00205C"/>
      </a:dk1>
      <a:lt1>
        <a:sysClr val="window" lastClr="FFFFFF"/>
      </a:lt1>
      <a:dk2>
        <a:srgbClr val="00205C"/>
      </a:dk2>
      <a:lt2>
        <a:srgbClr val="E7E6E6"/>
      </a:lt2>
      <a:accent1>
        <a:srgbClr val="00205C"/>
      </a:accent1>
      <a:accent2>
        <a:srgbClr val="00B4A3"/>
      </a:accent2>
      <a:accent3>
        <a:srgbClr val="005D53"/>
      </a:accent3>
      <a:accent4>
        <a:srgbClr val="FFC000"/>
      </a:accent4>
      <a:accent5>
        <a:srgbClr val="C15927"/>
      </a:accent5>
      <a:accent6>
        <a:srgbClr val="4F311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HWAThemeFLDEFL.potx" id="{E241AA24-3EC7-4F2A-A10B-7F52A3682DAB}" vid="{54E65BC3-FB8B-4F94-BBAE-78D2F163B789}"/>
    </a:ext>
  </a:extLst>
</a:theme>
</file>

<file path=ppt/theme/theme2.xml><?xml version="1.0" encoding="utf-8"?>
<a:theme xmlns:a="http://schemas.openxmlformats.org/drawingml/2006/main" name="FHWA WFL Division Theme1">
  <a:themeElements>
    <a:clrScheme name="dot blue high contrast">
      <a:dk1>
        <a:srgbClr val="00205C"/>
      </a:dk1>
      <a:lt1>
        <a:sysClr val="window" lastClr="FFFFFF"/>
      </a:lt1>
      <a:dk2>
        <a:srgbClr val="00205C"/>
      </a:dk2>
      <a:lt2>
        <a:srgbClr val="E7E6E6"/>
      </a:lt2>
      <a:accent1>
        <a:srgbClr val="00205C"/>
      </a:accent1>
      <a:accent2>
        <a:srgbClr val="00B4A3"/>
      </a:accent2>
      <a:accent3>
        <a:srgbClr val="005D53"/>
      </a:accent3>
      <a:accent4>
        <a:srgbClr val="FFC000"/>
      </a:accent4>
      <a:accent5>
        <a:srgbClr val="C15927"/>
      </a:accent5>
      <a:accent6>
        <a:srgbClr val="4F311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HWAThemeFLDEFL.potx" id="{E241AA24-3EC7-4F2A-A10B-7F52A3682DAB}" vid="{392FB5B3-A211-4A6E-BFB2-890B60BA5EC1}"/>
    </a:ext>
  </a:extLst>
</a:theme>
</file>

<file path=ppt/theme/theme3.xml><?xml version="1.0" encoding="utf-8"?>
<a:theme xmlns:a="http://schemas.openxmlformats.org/drawingml/2006/main" name="FHWA FedLands Division Theme1">
  <a:themeElements>
    <a:clrScheme name="dot blue high contrast">
      <a:dk1>
        <a:srgbClr val="00205C"/>
      </a:dk1>
      <a:lt1>
        <a:sysClr val="window" lastClr="FFFFFF"/>
      </a:lt1>
      <a:dk2>
        <a:srgbClr val="00205C"/>
      </a:dk2>
      <a:lt2>
        <a:srgbClr val="E7E6E6"/>
      </a:lt2>
      <a:accent1>
        <a:srgbClr val="00205C"/>
      </a:accent1>
      <a:accent2>
        <a:srgbClr val="00B4A3"/>
      </a:accent2>
      <a:accent3>
        <a:srgbClr val="005D53"/>
      </a:accent3>
      <a:accent4>
        <a:srgbClr val="FFC000"/>
      </a:accent4>
      <a:accent5>
        <a:srgbClr val="C15927"/>
      </a:accent5>
      <a:accent6>
        <a:srgbClr val="4F311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HWAThemeFLDEFL.potx" id="{E241AA24-3EC7-4F2A-A10B-7F52A3682DAB}" vid="{C94D8472-E169-4817-8959-DBC33BAE8390}"/>
    </a:ext>
  </a:extLst>
</a:theme>
</file>

<file path=ppt/theme/theme4.xml><?xml version="1.0" encoding="utf-8"?>
<a:theme xmlns:a="http://schemas.openxmlformats.org/drawingml/2006/main" name="FHWA EFL Division Theme1">
  <a:themeElements>
    <a:clrScheme name="dot blue high contrast">
      <a:dk1>
        <a:srgbClr val="00205C"/>
      </a:dk1>
      <a:lt1>
        <a:sysClr val="window" lastClr="FFFFFF"/>
      </a:lt1>
      <a:dk2>
        <a:srgbClr val="00205C"/>
      </a:dk2>
      <a:lt2>
        <a:srgbClr val="E7E6E6"/>
      </a:lt2>
      <a:accent1>
        <a:srgbClr val="00205C"/>
      </a:accent1>
      <a:accent2>
        <a:srgbClr val="00B4A3"/>
      </a:accent2>
      <a:accent3>
        <a:srgbClr val="005D53"/>
      </a:accent3>
      <a:accent4>
        <a:srgbClr val="FFC000"/>
      </a:accent4>
      <a:accent5>
        <a:srgbClr val="C15927"/>
      </a:accent5>
      <a:accent6>
        <a:srgbClr val="4F3119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HWAThemeFLDEFL.potx" id="{E241AA24-3EC7-4F2A-A10B-7F52A3682DAB}" vid="{62FA5207-DEBE-4B66-919B-EC85C324E503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FHWAThemeFLDCFL</Template>
  <TotalTime>2803</TotalTime>
  <Words>591</Words>
  <Application>Microsoft Office PowerPoint</Application>
  <PresentationFormat>Widescreen</PresentationFormat>
  <Paragraphs>152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Calibri</vt:lpstr>
      <vt:lpstr>Calibri Light</vt:lpstr>
      <vt:lpstr>Cambria Math</vt:lpstr>
      <vt:lpstr>FHWA CFL Division Theme1</vt:lpstr>
      <vt:lpstr>FHWA WFL Division Theme1</vt:lpstr>
      <vt:lpstr>FHWA FedLands Division Theme1</vt:lpstr>
      <vt:lpstr>FHWA EFL Division Theme1</vt:lpstr>
      <vt:lpstr>CA ERFO NP DEVA 2022-1(2) Salt Creek Interpretive Trail</vt:lpstr>
      <vt:lpstr>CFL and ERFO Program</vt:lpstr>
      <vt:lpstr>Project Location</vt:lpstr>
      <vt:lpstr>Project Location</vt:lpstr>
      <vt:lpstr>Project Significance</vt:lpstr>
      <vt:lpstr>Pre-Disaster Conditions</vt:lpstr>
      <vt:lpstr>Disaster Events</vt:lpstr>
      <vt:lpstr>Post-Disaster Conditions</vt:lpstr>
      <vt:lpstr>Salt Creek Drainage Basin</vt:lpstr>
      <vt:lpstr>Former Boardwalk</vt:lpstr>
      <vt:lpstr>Project Constraints</vt:lpstr>
      <vt:lpstr>Design Approach &amp; Criteria</vt:lpstr>
      <vt:lpstr>Boardwalk Capacity Design</vt:lpstr>
      <vt:lpstr>Sediment Transport – Model Development</vt:lpstr>
      <vt:lpstr>Topographic Comparison</vt:lpstr>
      <vt:lpstr>Sediment Transport Comparison </vt:lpstr>
      <vt:lpstr>Post-Hilary Sediment Transport</vt:lpstr>
      <vt:lpstr>Scour Zones</vt:lpstr>
      <vt:lpstr>Helical Pile Scour</vt:lpstr>
      <vt:lpstr>Scour Results</vt:lpstr>
      <vt:lpstr>Existing Boardwalk Removal</vt:lpstr>
      <vt:lpstr>Salt Creek Road</vt:lpstr>
      <vt:lpstr>Conclusion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Peters, Amanda (FHWA)</dc:creator>
  <cp:lastModifiedBy>Peters, Amanda (FHWA)</cp:lastModifiedBy>
  <cp:revision>105</cp:revision>
  <dcterms:created xsi:type="dcterms:W3CDTF">2024-07-19T19:18:25Z</dcterms:created>
  <dcterms:modified xsi:type="dcterms:W3CDTF">2024-08-21T14:31:10Z</dcterms:modified>
</cp:coreProperties>
</file>